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60" r:id="rId4"/>
    <p:sldId id="297" r:id="rId5"/>
    <p:sldId id="308" r:id="rId6"/>
    <p:sldId id="263" r:id="rId7"/>
    <p:sldId id="264" r:id="rId8"/>
    <p:sldId id="300" r:id="rId9"/>
    <p:sldId id="311" r:id="rId10"/>
    <p:sldId id="318" r:id="rId11"/>
    <p:sldId id="269" r:id="rId12"/>
    <p:sldId id="309" r:id="rId13"/>
    <p:sldId id="310" r:id="rId14"/>
    <p:sldId id="315" r:id="rId15"/>
    <p:sldId id="317" r:id="rId16"/>
    <p:sldId id="305" r:id="rId17"/>
    <p:sldId id="306" r:id="rId18"/>
    <p:sldId id="304" r:id="rId19"/>
    <p:sldId id="313" r:id="rId20"/>
    <p:sldId id="271" r:id="rId21"/>
    <p:sldId id="312" r:id="rId22"/>
    <p:sldId id="303" r:id="rId23"/>
    <p:sldId id="316" r:id="rId24"/>
    <p:sldId id="275" r:id="rId25"/>
  </p:sldIdLst>
  <p:sldSz cx="9144000" cy="5143500" type="screen16x9"/>
  <p:notesSz cx="6858000" cy="9144000"/>
  <p:embeddedFontLst>
    <p:embeddedFont>
      <p:font typeface="Raleway" panose="020B0604020202020204" charset="0"/>
      <p:regular r:id="rId28"/>
      <p:bold r:id="rId29"/>
      <p:italic r:id="rId30"/>
      <p:boldItalic r:id="rId31"/>
    </p:embeddedFont>
    <p:embeddedFont>
      <p:font typeface="Space Grotesk" panose="020B0604020202020204" charset="0"/>
      <p:regular r:id="rId32"/>
      <p:bold r:id="rId33"/>
    </p:embeddedFont>
    <p:embeddedFont>
      <p:font typeface="Barlow" panose="020B0604020202020204" charset="0"/>
      <p:regular r:id="rId34"/>
      <p:bold r:id="rId35"/>
      <p:italic r:id="rId36"/>
      <p:boldItalic r:id="rId37"/>
    </p:embeddedFont>
    <p:embeddedFont>
      <p:font typeface="Barlow Medium" panose="020B0604020202020204" charset="0"/>
      <p:regular r:id="rId38"/>
      <p:bold r:id="rId39"/>
      <p:italic r:id="rId40"/>
      <p:boldItalic r:id="rId41"/>
    </p:embeddedFont>
    <p:embeddedFont>
      <p:font typeface="Open Sans" panose="020B0604020202020204" charset="0"/>
      <p:regular r:id="rId42"/>
      <p:bold r:id="rId43"/>
      <p:italic r:id="rId44"/>
      <p:boldItalic r:id="rId45"/>
    </p:embeddedFont>
    <p:embeddedFont>
      <p:font typeface="Anaheim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04A858-A836-4272-8F39-20A306EA4B0D}">
  <a:tblStyle styleId="{5304A858-A836-4272-8F39-20A306EA4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02F876-CF42-4C69-94D3-1965180875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0" autoAdjust="0"/>
    <p:restoredTop sz="94660"/>
  </p:normalViewPr>
  <p:slideViewPr>
    <p:cSldViewPr snapToGrid="0">
      <p:cViewPr varScale="1">
        <p:scale>
          <a:sx n="54" d="100"/>
          <a:sy n="54" d="100"/>
        </p:scale>
        <p:origin x="78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622D1-FD5A-4B99-B480-BFB8937CCFC2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B2E2D-6117-4187-B693-6788B8ECA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1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b472d4a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b472d4a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549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51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78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695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560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033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933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60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40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b472d4a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b472d4a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69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295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904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5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858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25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4" name="Google Shape;174;p13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13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3" hasCustomPrompt="1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 hasCustomPrompt="1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5" hasCustomPrompt="1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6" hasCustomPrompt="1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7" hasCustomPrompt="1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195" name="Google Shape;195;p13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200" name="Google Shape;200;p1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1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5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6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277" name="Google Shape;277;p1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296" name="Google Shape;296;p19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1" name="Google Shape;301;p20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6" name="Google Shape;306;p20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grpSp>
        <p:nvGrpSpPr>
          <p:cNvPr id="316" name="Google Shape;316;p20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317" name="Google Shape;317;p20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0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323" name="Google Shape;323;p20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28" name="Google Shape;328;p21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1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9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14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345" name="Google Shape;345;p21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name="adj1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t="2966" b="6041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51" name="Google Shape;51;p4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70" name="Google Shape;70;p4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5" name="Google Shape;75;p5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5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5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88" name="Google Shape;88;p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92" name="Google Shape;92;p5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9CA24">
              <a:alpha val="477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96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6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103" name="Google Shape;103;p6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subTitle" idx="1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>
            <a:spLocks noGrp="1"/>
          </p:cNvSpPr>
          <p:nvPr>
            <p:ph type="pic" idx="2"/>
          </p:nvPr>
        </p:nvSpPr>
        <p:spPr>
          <a:xfrm>
            <a:off x="5028725" y="983625"/>
            <a:ext cx="3402000" cy="3620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10" name="Google Shape;11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7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12" name="Google Shape;112;p7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120" name="Google Shape;120;p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124" name="Google Shape;124;p8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9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135" name="Google Shape;135;p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154" name="Google Shape;154;p9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hyperlink" Target="https://www.google.com/imgres?imgurl=https://images.squarespace-cdn.com/content/v1/54358a40e4b0d0810faf80c2/1480671555352-425RITAGU4PQ8QQPOE7K/Home%2BPage.png&amp;tbnid=AaB1ifRKfvn_mM&amp;vet=12ahUKEwiR-_rr6cKCAxXAsCcCHbYQC9gQMygLegQIARBp..i&amp;imgrefurl=https://www.bahmni.org/screenshots&amp;docid=BhaoDFcayMowyM&amp;w=757&amp;h=604&amp;q=bahmni%20screenshots&amp;hl=en&amp;ved=2ahUKEwiR-_rr6cKCAxXAsCcCHbYQC9gQMygLegQIARB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ahmni.atlassian.net/wiki/spaces/BAH/pages/3506200/Atom+Feed+Based+Synchronization+in+Bahmni" TargetMode="External"/><Relationship Id="rId7" Type="http://schemas.openxmlformats.org/officeDocument/2006/relationships/hyperlink" Target="https://eregister.github.io/docs/ereg/eRegister-092-Release-Not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ocs.google.com/presentation/d/16Wud_m4Yzq6mm3IH2Q6H4jSHEtjNiU1WA2HVHnslPvQ/htmlpresent" TargetMode="External"/><Relationship Id="rId5" Type="http://schemas.openxmlformats.org/officeDocument/2006/relationships/hyperlink" Target="https://www.bahmni.org/contact-us" TargetMode="External"/><Relationship Id="rId4" Type="http://schemas.openxmlformats.org/officeDocument/2006/relationships/hyperlink" Target="https://bahmni.atlassian.net/wiki/spaces/BAH/pages/61997323/Bahmni+Online+Dem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moeketsintaole@gmail.co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ctrTitle"/>
          </p:nvPr>
        </p:nvSpPr>
        <p:spPr>
          <a:xfrm>
            <a:off x="327804" y="938716"/>
            <a:ext cx="8522898" cy="19518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lvl="0"/>
            <a:r>
              <a:rPr lang="en-US" sz="3200" dirty="0"/>
              <a:t>Improving Integration between Bahmni </a:t>
            </a:r>
            <a:r>
              <a:rPr lang="en-US" sz="3200" dirty="0" smtClean="0"/>
              <a:t>EMR </a:t>
            </a:r>
            <a:r>
              <a:rPr lang="en-US" sz="3200" dirty="0"/>
              <a:t>and </a:t>
            </a:r>
            <a:r>
              <a:rPr lang="en-US" sz="3200" dirty="0" smtClean="0"/>
              <a:t>Odoo Using Messaging-Oriented Middleware</a:t>
            </a:r>
            <a:endParaRPr sz="3200" b="0" dirty="0">
              <a:solidFill>
                <a:schemeClr val="dk2"/>
              </a:solidFill>
            </a:endParaRPr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1"/>
          </p:nvPr>
        </p:nvSpPr>
        <p:spPr>
          <a:xfrm>
            <a:off x="327804" y="2979113"/>
            <a:ext cx="7208460" cy="728874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y: Moeketsi John Ntaole </a:t>
            </a:r>
            <a:endParaRPr lang="en-US" dirty="0" smtClean="0"/>
          </a:p>
          <a:p>
            <a:pPr marL="0" indent="0" algn="l"/>
            <a:r>
              <a:rPr lang="en-US" dirty="0" smtClean="0">
                <a:latin typeface="Barlow Medium"/>
                <a:ea typeface="Barlow Medium"/>
                <a:cs typeface="Barlow Medium"/>
                <a:sym typeface="Barlow Medium"/>
              </a:rPr>
              <a:t>         Lehlohonolo </a:t>
            </a:r>
            <a:r>
              <a:rPr lang="en-US" dirty="0" smtClean="0"/>
              <a:t>Matsikane Moeling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 smtClean="0"/>
              <a:t>		201902695</a:t>
            </a:r>
          </a:p>
          <a:p>
            <a:pPr marL="0" indent="0" algn="l"/>
            <a:r>
              <a:rPr lang="en-US" dirty="0" smtClean="0"/>
              <a:t>		201902032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5638957" y="4063146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29"/>
          <p:cNvGrpSpPr/>
          <p:nvPr/>
        </p:nvGrpSpPr>
        <p:grpSpPr>
          <a:xfrm>
            <a:off x="327804" y="178782"/>
            <a:ext cx="721727" cy="306900"/>
            <a:chOff x="165600" y="165450"/>
            <a:chExt cx="721727" cy="306900"/>
          </a:xfrm>
        </p:grpSpPr>
        <p:sp>
          <p:nvSpPr>
            <p:cNvPr id="406" name="Google Shape;406;p29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1" name="Google Shape;411;p29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398;p29"/>
          <p:cNvSpPr txBox="1">
            <a:spLocks/>
          </p:cNvSpPr>
          <p:nvPr/>
        </p:nvSpPr>
        <p:spPr>
          <a:xfrm>
            <a:off x="327804" y="3796584"/>
            <a:ext cx="7208461" cy="728874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 algn="l"/>
            <a:r>
              <a:rPr lang="en-US" dirty="0" smtClean="0"/>
              <a:t>Supervisor: Mr. Lebajoa Mphatsi</a:t>
            </a:r>
          </a:p>
        </p:txBody>
      </p:sp>
      <p:pic>
        <p:nvPicPr>
          <p:cNvPr id="13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 rot="16200000">
            <a:off x="7933923" y="3544270"/>
            <a:ext cx="1233500" cy="19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Solution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113909" y="1684900"/>
            <a:ext cx="6916182" cy="166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lang="en-US" sz="1800" dirty="0" smtClean="0"/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800" dirty="0" smtClean="0"/>
              <a:t>MOM is a software infrastructure supporting receiving and sending of messages between distributed systems</a:t>
            </a:r>
            <a:endParaRPr lang="en-US" sz="1800" dirty="0"/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800" dirty="0" smtClean="0"/>
              <a:t>MOM </a:t>
            </a:r>
            <a:r>
              <a:rPr lang="en-US" sz="1800" dirty="0"/>
              <a:t>is a more robust method of data synchronization and exchange</a:t>
            </a:r>
            <a:r>
              <a:rPr lang="en-US" sz="1800" dirty="0" smtClean="0"/>
              <a:t>.</a:t>
            </a:r>
          </a:p>
          <a:p>
            <a:pPr marL="171450" lvl="0" indent="-171450">
              <a:buFont typeface="Wingdings" panose="05000000000000000000" pitchFamily="2" charset="2"/>
              <a:buChar char="q"/>
            </a:pPr>
            <a:endParaRPr dirty="0"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113909" y="1112200"/>
            <a:ext cx="4944145" cy="63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Message-Oriented Middleware (MOM)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5" y="3155576"/>
            <a:ext cx="7921976" cy="1632318"/>
          </a:xfrm>
          <a:prstGeom prst="rect">
            <a:avLst/>
          </a:prstGeom>
        </p:spPr>
      </p:pic>
      <p:sp>
        <p:nvSpPr>
          <p:cNvPr id="18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7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>
            <a:spLocks noGrp="1"/>
          </p:cNvSpPr>
          <p:nvPr>
            <p:ph type="subTitle" idx="1"/>
          </p:nvPr>
        </p:nvSpPr>
        <p:spPr>
          <a:xfrm>
            <a:off x="3785982" y="2306904"/>
            <a:ext cx="4620194" cy="2032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/>
              <a:t>The project aims to enhance the existing CDC (Change Data Capture) integration within the Bahmni ERM (Electronic Medical Record) and Odoo systems by transitioning from the current Atom-feed-based mechanism to a more robust Messaging-Oriented Middleware (MOM) solution. </a:t>
            </a:r>
            <a:r>
              <a:rPr lang="en-US" sz="1400" dirty="0" smtClean="0"/>
              <a:t>This includes improving </a:t>
            </a:r>
            <a:r>
              <a:rPr lang="en-US" sz="1400" dirty="0"/>
              <a:t>real-time data synchronization, error </a:t>
            </a:r>
            <a:r>
              <a:rPr lang="en-US" sz="1400" dirty="0" smtClean="0"/>
              <a:t>handling, reliability </a:t>
            </a:r>
            <a:r>
              <a:rPr lang="en-US" sz="1400" dirty="0"/>
              <a:t>and security measures.</a:t>
            </a:r>
          </a:p>
          <a:p>
            <a:pPr marL="15240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endParaRPr sz="1400" dirty="0"/>
          </a:p>
        </p:txBody>
      </p:sp>
      <p:sp>
        <p:nvSpPr>
          <p:cNvPr id="632" name="Google Shape;632;p42"/>
          <p:cNvSpPr/>
          <p:nvPr/>
        </p:nvSpPr>
        <p:spPr>
          <a:xfrm>
            <a:off x="16085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2"/>
          <p:cNvGrpSpPr/>
          <p:nvPr/>
        </p:nvGrpSpPr>
        <p:grpSpPr>
          <a:xfrm>
            <a:off x="1047801" y="709411"/>
            <a:ext cx="2310523" cy="3724678"/>
            <a:chOff x="5186401" y="494525"/>
            <a:chExt cx="1834973" cy="3724678"/>
          </a:xfrm>
        </p:grpSpPr>
        <p:sp>
          <p:nvSpPr>
            <p:cNvPr id="634" name="Google Shape;634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-1960797" y="-1170662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3911" y="-3243361"/>
            <a:ext cx="3763649" cy="39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6635262" y="-1365159"/>
            <a:ext cx="2128823" cy="2135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42"/>
          <p:cNvGrpSpPr/>
          <p:nvPr/>
        </p:nvGrpSpPr>
        <p:grpSpPr>
          <a:xfrm rot="-5400000">
            <a:off x="354758" y="3665571"/>
            <a:ext cx="716934" cy="380217"/>
            <a:chOff x="713225" y="-185425"/>
            <a:chExt cx="1484950" cy="787525"/>
          </a:xfrm>
        </p:grpSpPr>
        <p:sp>
          <p:nvSpPr>
            <p:cNvPr id="641" name="Google Shape;641;p4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2"/>
          <p:cNvGrpSpPr/>
          <p:nvPr/>
        </p:nvGrpSpPr>
        <p:grpSpPr>
          <a:xfrm>
            <a:off x="494735" y="4414732"/>
            <a:ext cx="436989" cy="189261"/>
            <a:chOff x="713225" y="4487573"/>
            <a:chExt cx="436989" cy="189261"/>
          </a:xfrm>
        </p:grpSpPr>
        <p:sp>
          <p:nvSpPr>
            <p:cNvPr id="660" name="Google Shape;660;p4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85043" y="980284"/>
            <a:ext cx="22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5" y="891931"/>
            <a:ext cx="2139961" cy="327283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28166" y="1470063"/>
            <a:ext cx="4142642" cy="609902"/>
          </a:xfrm>
        </p:spPr>
        <p:txBody>
          <a:bodyPr/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sp>
        <p:nvSpPr>
          <p:cNvPr id="8" name="AutoShape 6" descr="Screenshots of Bahmni — Bahmni™"/>
          <p:cNvSpPr>
            <a:spLocks noChangeAspect="1" noChangeArrowheads="1"/>
          </p:cNvSpPr>
          <p:nvPr/>
        </p:nvSpPr>
        <p:spPr bwMode="auto">
          <a:xfrm>
            <a:off x="155575" y="-822325"/>
            <a:ext cx="2152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Screenshots of Bahmni — Bahmni™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21526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891931"/>
            <a:ext cx="2134459" cy="3272837"/>
          </a:xfrm>
          <a:prstGeom prst="rect">
            <a:avLst/>
          </a:prstGeom>
        </p:spPr>
      </p:pic>
      <p:sp>
        <p:nvSpPr>
          <p:cNvPr id="38" name="Google Shape;437;p31"/>
          <p:cNvSpPr txBox="1">
            <a:spLocks/>
          </p:cNvSpPr>
          <p:nvPr/>
        </p:nvSpPr>
        <p:spPr>
          <a:xfrm>
            <a:off x="8541099" y="4592098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Objectives</a:t>
            </a:r>
            <a:endParaRPr dirty="0"/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Conduct thorough assessment of current Bahmni architecture and MOM options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 Apache Kafka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RabbitMQ</a:t>
            </a: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Anitio’s</a:t>
            </a:r>
            <a:r>
              <a:rPr lang="en-US" dirty="0" smtClean="0"/>
              <a:t> , et al</a:t>
            </a:r>
            <a:endParaRPr dirty="0"/>
          </a:p>
        </p:txBody>
      </p:sp>
      <p:sp>
        <p:nvSpPr>
          <p:cNvPr id="541" name="Google Shape;541;p37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elect </a:t>
            </a:r>
            <a:r>
              <a:rPr lang="en-US" dirty="0" smtClean="0"/>
              <a:t>appropriate MOM considering performance, reliability , and compatibility with Bahmni ERM and </a:t>
            </a:r>
            <a:r>
              <a:rPr lang="en-US" dirty="0" err="1" smtClean="0"/>
              <a:t>Odoo</a:t>
            </a:r>
            <a:endParaRPr dirty="0"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 a data producer</a:t>
            </a:r>
            <a:r>
              <a:rPr lang="en-US" dirty="0" smtClean="0"/>
              <a:t> within Bahmni ERM to capture data events and publish them to MOM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 selected MOM based solution ensuring  realtime syncronization, error handling and data security.</a:t>
            </a:r>
            <a:endParaRPr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Assesment</a:t>
            </a:r>
            <a:endParaRPr dirty="0"/>
          </a:p>
        </p:txBody>
      </p:sp>
      <p:sp>
        <p:nvSpPr>
          <p:cNvPr id="545" name="Google Shape;545;p37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Selection</a:t>
            </a:r>
            <a:endParaRPr dirty="0"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9"/>
          </p:nvPr>
        </p:nvSpPr>
        <p:spPr>
          <a:xfrm>
            <a:off x="6188100" y="1112200"/>
            <a:ext cx="2435915" cy="724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</a:t>
            </a:r>
            <a:r>
              <a:rPr lang="en" dirty="0" smtClean="0"/>
              <a:t>ata consumer modules</a:t>
            </a:r>
            <a:endParaRPr dirty="0"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a data consumer module in Odoo that will consume data events and implement data transformation logic</a:t>
            </a:r>
            <a:endParaRPr dirty="0"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detailed strategy to outline the process of transitioning from Atom feed to chosen MOM solution</a:t>
            </a:r>
            <a:endParaRPr dirty="0"/>
          </a:p>
        </p:txBody>
      </p:sp>
      <p:sp>
        <p:nvSpPr>
          <p:cNvPr id="549" name="Google Shape;549;p37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data producer modules</a:t>
            </a:r>
            <a:endParaRPr dirty="0"/>
          </a:p>
        </p:txBody>
      </p:sp>
      <p:sp>
        <p:nvSpPr>
          <p:cNvPr id="550" name="Google Shape;550;p37"/>
          <p:cNvSpPr txBox="1">
            <a:spLocks noGrp="1"/>
          </p:cNvSpPr>
          <p:nvPr>
            <p:ph type="subTitle" idx="14"/>
          </p:nvPr>
        </p:nvSpPr>
        <p:spPr>
          <a:xfrm>
            <a:off x="3455250" y="2732599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integration</a:t>
            </a:r>
            <a:endParaRPr dirty="0"/>
          </a:p>
        </p:txBody>
      </p:sp>
      <p:sp>
        <p:nvSpPr>
          <p:cNvPr id="551" name="Google Shape;551;p37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migration strategy</a:t>
            </a:r>
            <a:endParaRPr dirty="0"/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857069" y="1794846"/>
            <a:ext cx="2995801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Non-Fuctional </a:t>
            </a:r>
            <a:r>
              <a:rPr lang="en-US" dirty="0" smtClean="0"/>
              <a:t>Requirements 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419149" y="5315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Requirements And Constraints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857070" y="2137383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Scalability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Compatibility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/>
              <a:t>R</a:t>
            </a:r>
            <a:r>
              <a:rPr lang="en-US" sz="1400" dirty="0" smtClean="0"/>
              <a:t>esource efficiency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Throughput</a:t>
            </a:r>
            <a:endParaRPr sz="1400"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80530" y="2137383"/>
            <a:ext cx="3266079" cy="2607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Detect relevant data changes in OpenMRS and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Sending and receiving from  messages between OpenMRS and middleware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Sending and receiving messages between middleware and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Message producing and consuming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Error handling and fault tolerance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Real time synchronization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Reliability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 dirty="0" smtClean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80531" y="1794846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r>
              <a:rPr lang="en" dirty="0" smtClean="0"/>
              <a:t>unctional </a:t>
            </a:r>
            <a:r>
              <a:rPr lang="en-US" dirty="0" smtClean="0"/>
              <a:t>Requirements </a:t>
            </a:r>
            <a:endParaRPr dirty="0"/>
          </a:p>
        </p:txBody>
      </p:sp>
      <p:grpSp>
        <p:nvGrpSpPr>
          <p:cNvPr id="494" name="Google Shape;494;p34"/>
          <p:cNvGrpSpPr/>
          <p:nvPr/>
        </p:nvGrpSpPr>
        <p:grpSpPr>
          <a:xfrm>
            <a:off x="4942131" y="1104274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98;p49"/>
          <p:cNvGrpSpPr/>
          <p:nvPr/>
        </p:nvGrpSpPr>
        <p:grpSpPr>
          <a:xfrm>
            <a:off x="1401111" y="1140776"/>
            <a:ext cx="492263" cy="456250"/>
            <a:chOff x="4020272" y="3731374"/>
            <a:chExt cx="350875" cy="353506"/>
          </a:xfrm>
        </p:grpSpPr>
        <p:sp>
          <p:nvSpPr>
            <p:cNvPr id="17" name="Google Shape;1099;p49"/>
            <p:cNvSpPr/>
            <p:nvPr/>
          </p:nvSpPr>
          <p:spPr>
            <a:xfrm>
              <a:off x="4020272" y="3849936"/>
              <a:ext cx="124574" cy="118236"/>
            </a:xfrm>
            <a:custGeom>
              <a:avLst/>
              <a:gdLst/>
              <a:ahLst/>
              <a:cxnLst/>
              <a:rect l="l" t="t" r="r" b="b"/>
              <a:pathLst>
                <a:path w="4973" h="4720" extrusionOk="0">
                  <a:moveTo>
                    <a:pt x="4255" y="554"/>
                  </a:moveTo>
                  <a:cubicBezTo>
                    <a:pt x="4345" y="554"/>
                    <a:pt x="4420" y="628"/>
                    <a:pt x="4420" y="718"/>
                  </a:cubicBezTo>
                  <a:lnTo>
                    <a:pt x="4420" y="2838"/>
                  </a:lnTo>
                  <a:cubicBezTo>
                    <a:pt x="4420" y="2928"/>
                    <a:pt x="4345" y="3003"/>
                    <a:pt x="4255" y="3003"/>
                  </a:cubicBezTo>
                  <a:lnTo>
                    <a:pt x="717" y="3003"/>
                  </a:lnTo>
                  <a:cubicBezTo>
                    <a:pt x="612" y="3003"/>
                    <a:pt x="538" y="2928"/>
                    <a:pt x="538" y="2838"/>
                  </a:cubicBezTo>
                  <a:lnTo>
                    <a:pt x="538" y="718"/>
                  </a:lnTo>
                  <a:cubicBezTo>
                    <a:pt x="538" y="628"/>
                    <a:pt x="612" y="554"/>
                    <a:pt x="717" y="554"/>
                  </a:cubicBezTo>
                  <a:close/>
                  <a:moveTo>
                    <a:pt x="2732" y="3555"/>
                  </a:moveTo>
                  <a:cubicBezTo>
                    <a:pt x="2748" y="3764"/>
                    <a:pt x="2792" y="3973"/>
                    <a:pt x="2867" y="4182"/>
                  </a:cubicBezTo>
                  <a:lnTo>
                    <a:pt x="2015" y="4182"/>
                  </a:lnTo>
                  <a:cubicBezTo>
                    <a:pt x="2091" y="3973"/>
                    <a:pt x="2135" y="3764"/>
                    <a:pt x="2150" y="3555"/>
                  </a:cubicBezTo>
                  <a:close/>
                  <a:moveTo>
                    <a:pt x="717" y="1"/>
                  </a:moveTo>
                  <a:cubicBezTo>
                    <a:pt x="313" y="1"/>
                    <a:pt x="0" y="329"/>
                    <a:pt x="0" y="718"/>
                  </a:cubicBezTo>
                  <a:lnTo>
                    <a:pt x="0" y="2838"/>
                  </a:lnTo>
                  <a:cubicBezTo>
                    <a:pt x="0" y="3242"/>
                    <a:pt x="313" y="3555"/>
                    <a:pt x="717" y="3555"/>
                  </a:cubicBezTo>
                  <a:lnTo>
                    <a:pt x="1597" y="3555"/>
                  </a:lnTo>
                  <a:cubicBezTo>
                    <a:pt x="1583" y="3750"/>
                    <a:pt x="1538" y="3943"/>
                    <a:pt x="1448" y="4122"/>
                  </a:cubicBezTo>
                  <a:lnTo>
                    <a:pt x="1418" y="4182"/>
                  </a:lnTo>
                  <a:lnTo>
                    <a:pt x="1284" y="4182"/>
                  </a:lnTo>
                  <a:cubicBezTo>
                    <a:pt x="1135" y="4182"/>
                    <a:pt x="1000" y="4301"/>
                    <a:pt x="1000" y="4451"/>
                  </a:cubicBezTo>
                  <a:cubicBezTo>
                    <a:pt x="1000" y="4600"/>
                    <a:pt x="1135" y="4720"/>
                    <a:pt x="1284" y="4720"/>
                  </a:cubicBezTo>
                  <a:lnTo>
                    <a:pt x="3614" y="4720"/>
                  </a:lnTo>
                  <a:cubicBezTo>
                    <a:pt x="3763" y="4720"/>
                    <a:pt x="3883" y="4600"/>
                    <a:pt x="3883" y="4451"/>
                  </a:cubicBezTo>
                  <a:cubicBezTo>
                    <a:pt x="3883" y="4301"/>
                    <a:pt x="3763" y="4182"/>
                    <a:pt x="3614" y="4182"/>
                  </a:cubicBezTo>
                  <a:lnTo>
                    <a:pt x="3464" y="4182"/>
                  </a:lnTo>
                  <a:lnTo>
                    <a:pt x="3435" y="4122"/>
                  </a:lnTo>
                  <a:cubicBezTo>
                    <a:pt x="3345" y="3943"/>
                    <a:pt x="3300" y="3750"/>
                    <a:pt x="3285" y="3555"/>
                  </a:cubicBezTo>
                  <a:lnTo>
                    <a:pt x="4255" y="3555"/>
                  </a:lnTo>
                  <a:cubicBezTo>
                    <a:pt x="4659" y="3555"/>
                    <a:pt x="4972" y="3242"/>
                    <a:pt x="4972" y="2838"/>
                  </a:cubicBezTo>
                  <a:lnTo>
                    <a:pt x="4972" y="718"/>
                  </a:lnTo>
                  <a:cubicBezTo>
                    <a:pt x="4972" y="329"/>
                    <a:pt x="4659" y="1"/>
                    <a:pt x="4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0;p49"/>
            <p:cNvSpPr/>
            <p:nvPr/>
          </p:nvSpPr>
          <p:spPr>
            <a:xfrm>
              <a:off x="4111153" y="3731374"/>
              <a:ext cx="154884" cy="237725"/>
            </a:xfrm>
            <a:custGeom>
              <a:avLst/>
              <a:gdLst/>
              <a:ahLst/>
              <a:cxnLst/>
              <a:rect l="l" t="t" r="r" b="b"/>
              <a:pathLst>
                <a:path w="6183" h="9490" extrusionOk="0">
                  <a:moveTo>
                    <a:pt x="2913" y="553"/>
                  </a:moveTo>
                  <a:cubicBezTo>
                    <a:pt x="3435" y="553"/>
                    <a:pt x="3898" y="837"/>
                    <a:pt x="4137" y="1315"/>
                  </a:cubicBezTo>
                  <a:cubicBezTo>
                    <a:pt x="4186" y="1401"/>
                    <a:pt x="4286" y="1457"/>
                    <a:pt x="4387" y="1457"/>
                  </a:cubicBezTo>
                  <a:cubicBezTo>
                    <a:pt x="4408" y="1457"/>
                    <a:pt x="4429" y="1454"/>
                    <a:pt x="4450" y="1449"/>
                  </a:cubicBezTo>
                  <a:cubicBezTo>
                    <a:pt x="4525" y="1435"/>
                    <a:pt x="4615" y="1419"/>
                    <a:pt x="4704" y="1419"/>
                  </a:cubicBezTo>
                  <a:cubicBezTo>
                    <a:pt x="5197" y="1419"/>
                    <a:pt x="5630" y="1853"/>
                    <a:pt x="5630" y="2345"/>
                  </a:cubicBezTo>
                  <a:cubicBezTo>
                    <a:pt x="5630" y="2852"/>
                    <a:pt x="5212" y="3286"/>
                    <a:pt x="4704" y="3286"/>
                  </a:cubicBezTo>
                  <a:lnTo>
                    <a:pt x="1195" y="3286"/>
                  </a:lnTo>
                  <a:cubicBezTo>
                    <a:pt x="836" y="3286"/>
                    <a:pt x="553" y="3002"/>
                    <a:pt x="553" y="2643"/>
                  </a:cubicBezTo>
                  <a:cubicBezTo>
                    <a:pt x="553" y="2301"/>
                    <a:pt x="836" y="2016"/>
                    <a:pt x="1195" y="2016"/>
                  </a:cubicBezTo>
                  <a:lnTo>
                    <a:pt x="1254" y="2016"/>
                  </a:lnTo>
                  <a:cubicBezTo>
                    <a:pt x="1264" y="2017"/>
                    <a:pt x="1274" y="2018"/>
                    <a:pt x="1284" y="2018"/>
                  </a:cubicBezTo>
                  <a:cubicBezTo>
                    <a:pt x="1421" y="2018"/>
                    <a:pt x="1540" y="1917"/>
                    <a:pt x="1553" y="1777"/>
                  </a:cubicBezTo>
                  <a:cubicBezTo>
                    <a:pt x="1628" y="1076"/>
                    <a:pt x="2210" y="553"/>
                    <a:pt x="2913" y="553"/>
                  </a:cubicBezTo>
                  <a:close/>
                  <a:moveTo>
                    <a:pt x="2913" y="1"/>
                  </a:moveTo>
                  <a:cubicBezTo>
                    <a:pt x="2017" y="1"/>
                    <a:pt x="1254" y="613"/>
                    <a:pt x="1045" y="1479"/>
                  </a:cubicBezTo>
                  <a:cubicBezTo>
                    <a:pt x="464" y="1538"/>
                    <a:pt x="0" y="2046"/>
                    <a:pt x="0" y="2643"/>
                  </a:cubicBezTo>
                  <a:cubicBezTo>
                    <a:pt x="0" y="3300"/>
                    <a:pt x="538" y="3838"/>
                    <a:pt x="1195" y="3838"/>
                  </a:cubicBezTo>
                  <a:lnTo>
                    <a:pt x="2823" y="3838"/>
                  </a:lnTo>
                  <a:lnTo>
                    <a:pt x="2823" y="8542"/>
                  </a:lnTo>
                  <a:lnTo>
                    <a:pt x="2688" y="8407"/>
                  </a:lnTo>
                  <a:cubicBezTo>
                    <a:pt x="2628" y="8355"/>
                    <a:pt x="2557" y="8329"/>
                    <a:pt x="2488" y="8329"/>
                  </a:cubicBezTo>
                  <a:cubicBezTo>
                    <a:pt x="2420" y="8329"/>
                    <a:pt x="2352" y="8355"/>
                    <a:pt x="2300" y="8407"/>
                  </a:cubicBezTo>
                  <a:cubicBezTo>
                    <a:pt x="2180" y="8512"/>
                    <a:pt x="2180" y="8692"/>
                    <a:pt x="2300" y="8796"/>
                  </a:cubicBezTo>
                  <a:lnTo>
                    <a:pt x="2867" y="9379"/>
                  </a:lnTo>
                  <a:cubicBezTo>
                    <a:pt x="2924" y="9451"/>
                    <a:pt x="3008" y="9489"/>
                    <a:pt x="3091" y="9489"/>
                  </a:cubicBezTo>
                  <a:cubicBezTo>
                    <a:pt x="3161" y="9489"/>
                    <a:pt x="3231" y="9463"/>
                    <a:pt x="3285" y="9408"/>
                  </a:cubicBezTo>
                  <a:lnTo>
                    <a:pt x="3883" y="8811"/>
                  </a:lnTo>
                  <a:cubicBezTo>
                    <a:pt x="4002" y="8692"/>
                    <a:pt x="4002" y="8527"/>
                    <a:pt x="3883" y="8423"/>
                  </a:cubicBezTo>
                  <a:cubicBezTo>
                    <a:pt x="3831" y="8363"/>
                    <a:pt x="3763" y="8333"/>
                    <a:pt x="3696" y="8333"/>
                  </a:cubicBezTo>
                  <a:cubicBezTo>
                    <a:pt x="3629" y="8333"/>
                    <a:pt x="3562" y="8363"/>
                    <a:pt x="3510" y="8423"/>
                  </a:cubicBezTo>
                  <a:lnTo>
                    <a:pt x="3361" y="8557"/>
                  </a:lnTo>
                  <a:lnTo>
                    <a:pt x="3361" y="3838"/>
                  </a:lnTo>
                  <a:lnTo>
                    <a:pt x="4704" y="3838"/>
                  </a:lnTo>
                  <a:cubicBezTo>
                    <a:pt x="5495" y="3838"/>
                    <a:pt x="6182" y="3151"/>
                    <a:pt x="6182" y="2345"/>
                  </a:cubicBezTo>
                  <a:cubicBezTo>
                    <a:pt x="6182" y="1554"/>
                    <a:pt x="5495" y="867"/>
                    <a:pt x="4704" y="867"/>
                  </a:cubicBezTo>
                  <a:cubicBezTo>
                    <a:pt x="4645" y="867"/>
                    <a:pt x="4585" y="867"/>
                    <a:pt x="4525" y="881"/>
                  </a:cubicBezTo>
                  <a:cubicBezTo>
                    <a:pt x="4167" y="330"/>
                    <a:pt x="3570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1;p49"/>
            <p:cNvSpPr/>
            <p:nvPr/>
          </p:nvSpPr>
          <p:spPr>
            <a:xfrm>
              <a:off x="4158272" y="4051063"/>
              <a:ext cx="15381" cy="13778"/>
            </a:xfrm>
            <a:custGeom>
              <a:avLst/>
              <a:gdLst/>
              <a:ahLst/>
              <a:cxnLst/>
              <a:rect l="l" t="t" r="r" b="b"/>
              <a:pathLst>
                <a:path w="614" h="550" extrusionOk="0">
                  <a:moveTo>
                    <a:pt x="309" y="0"/>
                  </a:moveTo>
                  <a:cubicBezTo>
                    <a:pt x="276" y="0"/>
                    <a:pt x="242" y="7"/>
                    <a:pt x="210" y="21"/>
                  </a:cubicBezTo>
                  <a:cubicBezTo>
                    <a:pt x="60" y="81"/>
                    <a:pt x="1" y="244"/>
                    <a:pt x="60" y="379"/>
                  </a:cubicBezTo>
                  <a:cubicBezTo>
                    <a:pt x="95" y="482"/>
                    <a:pt x="198" y="550"/>
                    <a:pt x="312" y="550"/>
                  </a:cubicBezTo>
                  <a:cubicBezTo>
                    <a:pt x="347" y="550"/>
                    <a:pt x="383" y="543"/>
                    <a:pt x="419" y="529"/>
                  </a:cubicBezTo>
                  <a:cubicBezTo>
                    <a:pt x="554" y="469"/>
                    <a:pt x="613" y="304"/>
                    <a:pt x="554" y="170"/>
                  </a:cubicBezTo>
                  <a:cubicBezTo>
                    <a:pt x="519" y="68"/>
                    <a:pt x="416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2;p49"/>
            <p:cNvSpPr/>
            <p:nvPr/>
          </p:nvSpPr>
          <p:spPr>
            <a:xfrm>
              <a:off x="4132471" y="3990993"/>
              <a:ext cx="114854" cy="93887"/>
            </a:xfrm>
            <a:custGeom>
              <a:avLst/>
              <a:gdLst/>
              <a:ahLst/>
              <a:cxnLst/>
              <a:rect l="l" t="t" r="r" b="b"/>
              <a:pathLst>
                <a:path w="4585" h="3748" extrusionOk="0">
                  <a:moveTo>
                    <a:pt x="3704" y="538"/>
                  </a:moveTo>
                  <a:lnTo>
                    <a:pt x="4047" y="821"/>
                  </a:lnTo>
                  <a:lnTo>
                    <a:pt x="4047" y="1314"/>
                  </a:lnTo>
                  <a:lnTo>
                    <a:pt x="3704" y="1597"/>
                  </a:lnTo>
                  <a:lnTo>
                    <a:pt x="851" y="1597"/>
                  </a:lnTo>
                  <a:lnTo>
                    <a:pt x="553" y="1328"/>
                  </a:lnTo>
                  <a:lnTo>
                    <a:pt x="553" y="821"/>
                  </a:lnTo>
                  <a:lnTo>
                    <a:pt x="851" y="538"/>
                  </a:lnTo>
                  <a:close/>
                  <a:moveTo>
                    <a:pt x="3704" y="2150"/>
                  </a:moveTo>
                  <a:lnTo>
                    <a:pt x="4047" y="2433"/>
                  </a:lnTo>
                  <a:lnTo>
                    <a:pt x="4047" y="2927"/>
                  </a:lnTo>
                  <a:lnTo>
                    <a:pt x="3704" y="3196"/>
                  </a:lnTo>
                  <a:lnTo>
                    <a:pt x="851" y="3196"/>
                  </a:lnTo>
                  <a:lnTo>
                    <a:pt x="553" y="2927"/>
                  </a:lnTo>
                  <a:lnTo>
                    <a:pt x="553" y="2419"/>
                  </a:lnTo>
                  <a:lnTo>
                    <a:pt x="851" y="2150"/>
                  </a:lnTo>
                  <a:close/>
                  <a:moveTo>
                    <a:pt x="748" y="0"/>
                  </a:moveTo>
                  <a:cubicBezTo>
                    <a:pt x="672" y="0"/>
                    <a:pt x="613" y="14"/>
                    <a:pt x="553" y="74"/>
                  </a:cubicBezTo>
                  <a:lnTo>
                    <a:pt x="90" y="492"/>
                  </a:lnTo>
                  <a:cubicBezTo>
                    <a:pt x="31" y="538"/>
                    <a:pt x="1" y="612"/>
                    <a:pt x="1" y="701"/>
                  </a:cubicBezTo>
                  <a:lnTo>
                    <a:pt x="1" y="1448"/>
                  </a:lnTo>
                  <a:cubicBezTo>
                    <a:pt x="1" y="1523"/>
                    <a:pt x="31" y="1597"/>
                    <a:pt x="90" y="1657"/>
                  </a:cubicBezTo>
                  <a:lnTo>
                    <a:pt x="329" y="1866"/>
                  </a:lnTo>
                  <a:lnTo>
                    <a:pt x="90" y="2091"/>
                  </a:lnTo>
                  <a:cubicBezTo>
                    <a:pt x="31" y="2150"/>
                    <a:pt x="1" y="2224"/>
                    <a:pt x="1" y="2300"/>
                  </a:cubicBezTo>
                  <a:lnTo>
                    <a:pt x="1" y="3046"/>
                  </a:lnTo>
                  <a:cubicBezTo>
                    <a:pt x="1" y="3120"/>
                    <a:pt x="31" y="3196"/>
                    <a:pt x="90" y="3255"/>
                  </a:cubicBezTo>
                  <a:lnTo>
                    <a:pt x="553" y="3673"/>
                  </a:lnTo>
                  <a:cubicBezTo>
                    <a:pt x="613" y="3718"/>
                    <a:pt x="672" y="3747"/>
                    <a:pt x="748" y="3747"/>
                  </a:cubicBezTo>
                  <a:lnTo>
                    <a:pt x="3794" y="3747"/>
                  </a:lnTo>
                  <a:cubicBezTo>
                    <a:pt x="3853" y="3747"/>
                    <a:pt x="3913" y="3733"/>
                    <a:pt x="3973" y="3688"/>
                  </a:cubicBezTo>
                  <a:lnTo>
                    <a:pt x="4495" y="3270"/>
                  </a:lnTo>
                  <a:cubicBezTo>
                    <a:pt x="4555" y="3210"/>
                    <a:pt x="4585" y="3136"/>
                    <a:pt x="4585" y="3046"/>
                  </a:cubicBezTo>
                  <a:lnTo>
                    <a:pt x="4585" y="2300"/>
                  </a:lnTo>
                  <a:cubicBezTo>
                    <a:pt x="4585" y="2210"/>
                    <a:pt x="4555" y="2135"/>
                    <a:pt x="4495" y="2091"/>
                  </a:cubicBezTo>
                  <a:lnTo>
                    <a:pt x="4226" y="1866"/>
                  </a:lnTo>
                  <a:lnTo>
                    <a:pt x="4495" y="1657"/>
                  </a:lnTo>
                  <a:cubicBezTo>
                    <a:pt x="4555" y="1613"/>
                    <a:pt x="4585" y="1523"/>
                    <a:pt x="4585" y="1448"/>
                  </a:cubicBezTo>
                  <a:lnTo>
                    <a:pt x="4585" y="701"/>
                  </a:lnTo>
                  <a:cubicBezTo>
                    <a:pt x="4585" y="612"/>
                    <a:pt x="4555" y="538"/>
                    <a:pt x="4495" y="478"/>
                  </a:cubicBezTo>
                  <a:lnTo>
                    <a:pt x="3973" y="60"/>
                  </a:lnTo>
                  <a:cubicBezTo>
                    <a:pt x="3913" y="14"/>
                    <a:pt x="3853" y="0"/>
                    <a:pt x="3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3;p49"/>
            <p:cNvSpPr/>
            <p:nvPr/>
          </p:nvSpPr>
          <p:spPr>
            <a:xfrm>
              <a:off x="4158272" y="4011008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1"/>
                  </a:moveTo>
                  <a:cubicBezTo>
                    <a:pt x="255" y="1"/>
                    <a:pt x="209" y="12"/>
                    <a:pt x="165" y="37"/>
                  </a:cubicBezTo>
                  <a:cubicBezTo>
                    <a:pt x="60" y="97"/>
                    <a:pt x="1" y="246"/>
                    <a:pt x="60" y="380"/>
                  </a:cubicBezTo>
                  <a:cubicBezTo>
                    <a:pt x="102" y="476"/>
                    <a:pt x="193" y="547"/>
                    <a:pt x="300" y="547"/>
                  </a:cubicBezTo>
                  <a:cubicBezTo>
                    <a:pt x="309" y="547"/>
                    <a:pt x="319" y="546"/>
                    <a:pt x="329" y="545"/>
                  </a:cubicBezTo>
                  <a:cubicBezTo>
                    <a:pt x="449" y="529"/>
                    <a:pt x="538" y="455"/>
                    <a:pt x="568" y="350"/>
                  </a:cubicBezTo>
                  <a:cubicBezTo>
                    <a:pt x="615" y="161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4;p49"/>
            <p:cNvSpPr/>
            <p:nvPr/>
          </p:nvSpPr>
          <p:spPr>
            <a:xfrm>
              <a:off x="4231243" y="3850337"/>
              <a:ext cx="139904" cy="117835"/>
            </a:xfrm>
            <a:custGeom>
              <a:avLst/>
              <a:gdLst/>
              <a:ahLst/>
              <a:cxnLst/>
              <a:rect l="l" t="t" r="r" b="b"/>
              <a:pathLst>
                <a:path w="5585" h="4704" extrusionOk="0">
                  <a:moveTo>
                    <a:pt x="5047" y="3628"/>
                  </a:moveTo>
                  <a:lnTo>
                    <a:pt x="5047" y="3837"/>
                  </a:lnTo>
                  <a:cubicBezTo>
                    <a:pt x="5047" y="4017"/>
                    <a:pt x="4898" y="4166"/>
                    <a:pt x="4703" y="4166"/>
                  </a:cubicBezTo>
                  <a:lnTo>
                    <a:pt x="880" y="4166"/>
                  </a:lnTo>
                  <a:cubicBezTo>
                    <a:pt x="701" y="4166"/>
                    <a:pt x="552" y="4017"/>
                    <a:pt x="552" y="3837"/>
                  </a:cubicBezTo>
                  <a:lnTo>
                    <a:pt x="552" y="3628"/>
                  </a:lnTo>
                  <a:close/>
                  <a:moveTo>
                    <a:pt x="1165" y="0"/>
                  </a:moveTo>
                  <a:cubicBezTo>
                    <a:pt x="761" y="0"/>
                    <a:pt x="448" y="313"/>
                    <a:pt x="448" y="717"/>
                  </a:cubicBezTo>
                  <a:lnTo>
                    <a:pt x="448" y="2912"/>
                  </a:lnTo>
                  <a:cubicBezTo>
                    <a:pt x="448" y="2971"/>
                    <a:pt x="448" y="3031"/>
                    <a:pt x="462" y="3091"/>
                  </a:cubicBezTo>
                  <a:lnTo>
                    <a:pt x="269" y="3091"/>
                  </a:lnTo>
                  <a:cubicBezTo>
                    <a:pt x="120" y="3091"/>
                    <a:pt x="0" y="3210"/>
                    <a:pt x="0" y="3360"/>
                  </a:cubicBezTo>
                  <a:lnTo>
                    <a:pt x="0" y="3837"/>
                  </a:lnTo>
                  <a:cubicBezTo>
                    <a:pt x="0" y="4315"/>
                    <a:pt x="388" y="4704"/>
                    <a:pt x="880" y="4704"/>
                  </a:cubicBezTo>
                  <a:lnTo>
                    <a:pt x="4703" y="4704"/>
                  </a:lnTo>
                  <a:cubicBezTo>
                    <a:pt x="5197" y="4704"/>
                    <a:pt x="5585" y="4315"/>
                    <a:pt x="5585" y="3837"/>
                  </a:cubicBezTo>
                  <a:lnTo>
                    <a:pt x="5585" y="3360"/>
                  </a:lnTo>
                  <a:cubicBezTo>
                    <a:pt x="5585" y="3210"/>
                    <a:pt x="5465" y="3091"/>
                    <a:pt x="5316" y="3091"/>
                  </a:cubicBezTo>
                  <a:lnTo>
                    <a:pt x="5121" y="3091"/>
                  </a:lnTo>
                  <a:cubicBezTo>
                    <a:pt x="5137" y="3031"/>
                    <a:pt x="5137" y="2971"/>
                    <a:pt x="5137" y="2912"/>
                  </a:cubicBezTo>
                  <a:lnTo>
                    <a:pt x="5137" y="717"/>
                  </a:lnTo>
                  <a:cubicBezTo>
                    <a:pt x="5137" y="313"/>
                    <a:pt x="4823" y="0"/>
                    <a:pt x="4434" y="0"/>
                  </a:cubicBezTo>
                  <a:lnTo>
                    <a:pt x="3986" y="0"/>
                  </a:lnTo>
                  <a:cubicBezTo>
                    <a:pt x="3837" y="0"/>
                    <a:pt x="3703" y="120"/>
                    <a:pt x="3703" y="269"/>
                  </a:cubicBezTo>
                  <a:cubicBezTo>
                    <a:pt x="3703" y="419"/>
                    <a:pt x="3837" y="538"/>
                    <a:pt x="3986" y="538"/>
                  </a:cubicBezTo>
                  <a:lnTo>
                    <a:pt x="4434" y="538"/>
                  </a:lnTo>
                  <a:cubicBezTo>
                    <a:pt x="4524" y="538"/>
                    <a:pt x="4599" y="612"/>
                    <a:pt x="4599" y="717"/>
                  </a:cubicBezTo>
                  <a:lnTo>
                    <a:pt x="4599" y="2912"/>
                  </a:lnTo>
                  <a:cubicBezTo>
                    <a:pt x="4599" y="3017"/>
                    <a:pt x="4524" y="3091"/>
                    <a:pt x="4434" y="3091"/>
                  </a:cubicBezTo>
                  <a:lnTo>
                    <a:pt x="1165" y="3091"/>
                  </a:lnTo>
                  <a:cubicBezTo>
                    <a:pt x="1060" y="3091"/>
                    <a:pt x="986" y="3017"/>
                    <a:pt x="986" y="2912"/>
                  </a:cubicBezTo>
                  <a:lnTo>
                    <a:pt x="986" y="717"/>
                  </a:lnTo>
                  <a:cubicBezTo>
                    <a:pt x="986" y="612"/>
                    <a:pt x="1060" y="538"/>
                    <a:pt x="1165" y="538"/>
                  </a:cubicBezTo>
                  <a:lnTo>
                    <a:pt x="1567" y="538"/>
                  </a:lnTo>
                  <a:cubicBezTo>
                    <a:pt x="1717" y="538"/>
                    <a:pt x="1852" y="419"/>
                    <a:pt x="1852" y="269"/>
                  </a:cubicBezTo>
                  <a:cubicBezTo>
                    <a:pt x="1852" y="120"/>
                    <a:pt x="1717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5;p49"/>
            <p:cNvSpPr/>
            <p:nvPr/>
          </p:nvSpPr>
          <p:spPr>
            <a:xfrm>
              <a:off x="4293317" y="3850262"/>
              <a:ext cx="15756" cy="13702"/>
            </a:xfrm>
            <a:custGeom>
              <a:avLst/>
              <a:gdLst/>
              <a:ahLst/>
              <a:cxnLst/>
              <a:rect l="l" t="t" r="r" b="b"/>
              <a:pathLst>
                <a:path w="629" h="547" extrusionOk="0">
                  <a:moveTo>
                    <a:pt x="310" y="1"/>
                  </a:moveTo>
                  <a:cubicBezTo>
                    <a:pt x="259" y="1"/>
                    <a:pt x="208" y="15"/>
                    <a:pt x="165" y="48"/>
                  </a:cubicBezTo>
                  <a:cubicBezTo>
                    <a:pt x="45" y="123"/>
                    <a:pt x="1" y="302"/>
                    <a:pt x="90" y="422"/>
                  </a:cubicBezTo>
                  <a:cubicBezTo>
                    <a:pt x="136" y="504"/>
                    <a:pt x="221" y="547"/>
                    <a:pt x="308" y="547"/>
                  </a:cubicBezTo>
                  <a:cubicBezTo>
                    <a:pt x="362" y="547"/>
                    <a:pt x="417" y="530"/>
                    <a:pt x="463" y="496"/>
                  </a:cubicBezTo>
                  <a:cubicBezTo>
                    <a:pt x="598" y="422"/>
                    <a:pt x="628" y="242"/>
                    <a:pt x="538" y="123"/>
                  </a:cubicBezTo>
                  <a:cubicBezTo>
                    <a:pt x="490" y="47"/>
                    <a:pt x="40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6;p49"/>
            <p:cNvSpPr/>
            <p:nvPr/>
          </p:nvSpPr>
          <p:spPr>
            <a:xfrm>
              <a:off x="4270496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405" y="1"/>
                  </a:moveTo>
                  <a:cubicBezTo>
                    <a:pt x="2256" y="1"/>
                    <a:pt x="2136" y="120"/>
                    <a:pt x="2136" y="270"/>
                  </a:cubicBezTo>
                  <a:lnTo>
                    <a:pt x="2136" y="1538"/>
                  </a:lnTo>
                  <a:cubicBezTo>
                    <a:pt x="2136" y="1673"/>
                    <a:pt x="2031" y="1777"/>
                    <a:pt x="1897" y="1777"/>
                  </a:cubicBezTo>
                  <a:lnTo>
                    <a:pt x="972" y="1777"/>
                  </a:lnTo>
                  <a:lnTo>
                    <a:pt x="1105" y="1643"/>
                  </a:lnTo>
                  <a:cubicBezTo>
                    <a:pt x="1211" y="1538"/>
                    <a:pt x="1211" y="1359"/>
                    <a:pt x="1105" y="1255"/>
                  </a:cubicBezTo>
                  <a:cubicBezTo>
                    <a:pt x="1053" y="1203"/>
                    <a:pt x="986" y="1176"/>
                    <a:pt x="917" y="1176"/>
                  </a:cubicBezTo>
                  <a:cubicBezTo>
                    <a:pt x="848" y="1176"/>
                    <a:pt x="777" y="1203"/>
                    <a:pt x="717" y="1255"/>
                  </a:cubicBezTo>
                  <a:lnTo>
                    <a:pt x="150" y="1837"/>
                  </a:lnTo>
                  <a:cubicBezTo>
                    <a:pt x="16" y="1927"/>
                    <a:pt x="0" y="2136"/>
                    <a:pt x="120" y="2255"/>
                  </a:cubicBezTo>
                  <a:lnTo>
                    <a:pt x="717" y="2852"/>
                  </a:lnTo>
                  <a:cubicBezTo>
                    <a:pt x="770" y="2905"/>
                    <a:pt x="841" y="2931"/>
                    <a:pt x="912" y="2931"/>
                  </a:cubicBezTo>
                  <a:cubicBezTo>
                    <a:pt x="983" y="2931"/>
                    <a:pt x="1053" y="2905"/>
                    <a:pt x="1105" y="2852"/>
                  </a:cubicBezTo>
                  <a:cubicBezTo>
                    <a:pt x="1211" y="2748"/>
                    <a:pt x="1211" y="2569"/>
                    <a:pt x="1105" y="2464"/>
                  </a:cubicBezTo>
                  <a:lnTo>
                    <a:pt x="972" y="2330"/>
                  </a:lnTo>
                  <a:lnTo>
                    <a:pt x="1897" y="2330"/>
                  </a:lnTo>
                  <a:cubicBezTo>
                    <a:pt x="2330" y="2330"/>
                    <a:pt x="2688" y="1972"/>
                    <a:pt x="2688" y="1538"/>
                  </a:cubicBezTo>
                  <a:lnTo>
                    <a:pt x="2688" y="270"/>
                  </a:lnTo>
                  <a:cubicBezTo>
                    <a:pt x="2688" y="120"/>
                    <a:pt x="2554" y="1"/>
                    <a:pt x="2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7;p49"/>
            <p:cNvSpPr/>
            <p:nvPr/>
          </p:nvSpPr>
          <p:spPr>
            <a:xfrm>
              <a:off x="4043067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85" y="1"/>
                  </a:moveTo>
                  <a:cubicBezTo>
                    <a:pt x="135" y="1"/>
                    <a:pt x="0" y="120"/>
                    <a:pt x="0" y="270"/>
                  </a:cubicBezTo>
                  <a:lnTo>
                    <a:pt x="0" y="1538"/>
                  </a:lnTo>
                  <a:cubicBezTo>
                    <a:pt x="0" y="1972"/>
                    <a:pt x="359" y="2330"/>
                    <a:pt x="792" y="2330"/>
                  </a:cubicBezTo>
                  <a:lnTo>
                    <a:pt x="1718" y="2330"/>
                  </a:lnTo>
                  <a:lnTo>
                    <a:pt x="1583" y="2464"/>
                  </a:lnTo>
                  <a:cubicBezTo>
                    <a:pt x="1479" y="2569"/>
                    <a:pt x="1479" y="2748"/>
                    <a:pt x="1583" y="2852"/>
                  </a:cubicBezTo>
                  <a:cubicBezTo>
                    <a:pt x="1636" y="2905"/>
                    <a:pt x="1707" y="2931"/>
                    <a:pt x="1778" y="2931"/>
                  </a:cubicBezTo>
                  <a:cubicBezTo>
                    <a:pt x="1849" y="2931"/>
                    <a:pt x="1920" y="2905"/>
                    <a:pt x="1972" y="2852"/>
                  </a:cubicBezTo>
                  <a:lnTo>
                    <a:pt x="2569" y="2255"/>
                  </a:lnTo>
                  <a:cubicBezTo>
                    <a:pt x="2688" y="2136"/>
                    <a:pt x="2674" y="1927"/>
                    <a:pt x="2539" y="1837"/>
                  </a:cubicBezTo>
                  <a:lnTo>
                    <a:pt x="1957" y="1255"/>
                  </a:lnTo>
                  <a:cubicBezTo>
                    <a:pt x="1905" y="1203"/>
                    <a:pt x="1837" y="1176"/>
                    <a:pt x="1770" y="1176"/>
                  </a:cubicBezTo>
                  <a:cubicBezTo>
                    <a:pt x="1703" y="1176"/>
                    <a:pt x="1636" y="1203"/>
                    <a:pt x="1583" y="1255"/>
                  </a:cubicBezTo>
                  <a:cubicBezTo>
                    <a:pt x="1464" y="1359"/>
                    <a:pt x="1464" y="1538"/>
                    <a:pt x="1583" y="1643"/>
                  </a:cubicBezTo>
                  <a:lnTo>
                    <a:pt x="1718" y="1777"/>
                  </a:lnTo>
                  <a:lnTo>
                    <a:pt x="792" y="1777"/>
                  </a:lnTo>
                  <a:cubicBezTo>
                    <a:pt x="657" y="1777"/>
                    <a:pt x="554" y="1673"/>
                    <a:pt x="554" y="1538"/>
                  </a:cubicBezTo>
                  <a:lnTo>
                    <a:pt x="554" y="270"/>
                  </a:lnTo>
                  <a:cubicBezTo>
                    <a:pt x="554" y="120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216;p50"/>
          <p:cNvSpPr/>
          <p:nvPr/>
        </p:nvSpPr>
        <p:spPr>
          <a:xfrm>
            <a:off x="8123612" y="3887743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16;p50"/>
          <p:cNvSpPr/>
          <p:nvPr/>
        </p:nvSpPr>
        <p:spPr>
          <a:xfrm>
            <a:off x="8123149" y="3340424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16;p50"/>
          <p:cNvSpPr/>
          <p:nvPr/>
        </p:nvSpPr>
        <p:spPr>
          <a:xfrm>
            <a:off x="8123149" y="4435062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Use Case Diagram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5" y="1104336"/>
            <a:ext cx="7049439" cy="4039164"/>
          </a:xfrm>
          <a:prstGeom prst="rect">
            <a:avLst/>
          </a:prstGeom>
        </p:spPr>
      </p:pic>
      <p:sp>
        <p:nvSpPr>
          <p:cNvPr id="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2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1313234"/>
            <a:ext cx="8682762" cy="3690087"/>
          </a:xfrm>
          <a:prstGeom prst="rect">
            <a:avLst/>
          </a:prstGeom>
        </p:spPr>
      </p:pic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Conceptual System design</a:t>
            </a:r>
            <a:endParaRPr sz="3200" dirty="0"/>
          </a:p>
        </p:txBody>
      </p:sp>
      <p:sp>
        <p:nvSpPr>
          <p:cNvPr id="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204830" y="3203910"/>
            <a:ext cx="4703420" cy="1059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-US" dirty="0" smtClean="0"/>
              <a:t>ethodology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204830" y="1442982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204830" y="2990050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734050" y="438681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8" name="Picture 10" descr="Bahmni ·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5791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585743" y="4699938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>
            <a:spLocks noGrp="1"/>
          </p:cNvSpPr>
          <p:nvPr>
            <p:ph type="title"/>
          </p:nvPr>
        </p:nvSpPr>
        <p:spPr>
          <a:xfrm>
            <a:off x="534838" y="517585"/>
            <a:ext cx="4322887" cy="1512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Iterative Incremental development (IID) Model</a:t>
            </a:r>
            <a:endParaRPr dirty="0"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34838" y="1897811"/>
            <a:ext cx="4546178" cy="2706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 smtClean="0"/>
              <a:t>Divide system into tasks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consumer on Odoo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producer on OpenMRS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Message middleware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made for continuous refinement and progress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repeated until the product reaches a desired level of functionality such as messages reliability.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Enhancements and other features  added on  each iteration such as scalability  to other non functional requirements.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</p:txBody>
      </p:sp>
      <p:pic>
        <p:nvPicPr>
          <p:cNvPr id="444" name="Google Shape;44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495" r="2836"/>
          <a:stretch/>
        </p:blipFill>
        <p:spPr>
          <a:xfrm>
            <a:off x="5246435" y="983625"/>
            <a:ext cx="3431739" cy="3620400"/>
          </a:xfrm>
          <a:prstGeom prst="snip1Rect">
            <a:avLst>
              <a:gd name="adj" fmla="val 16667"/>
            </a:avLst>
          </a:prstGeom>
        </p:spPr>
      </p:pic>
      <p:pic>
        <p:nvPicPr>
          <p:cNvPr id="445" name="Google Shape;4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2" y="3214213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2"/>
          <p:cNvGrpSpPr/>
          <p:nvPr/>
        </p:nvGrpSpPr>
        <p:grpSpPr>
          <a:xfrm rot="-5400000">
            <a:off x="5028736" y="4413890"/>
            <a:ext cx="716934" cy="380217"/>
            <a:chOff x="713225" y="-185425"/>
            <a:chExt cx="1484950" cy="787525"/>
          </a:xfrm>
        </p:grpSpPr>
        <p:sp>
          <p:nvSpPr>
            <p:cNvPr id="447" name="Google Shape;447;p3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266326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266326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437;p31"/>
          <p:cNvSpPr txBox="1">
            <a:spLocks/>
          </p:cNvSpPr>
          <p:nvPr/>
        </p:nvSpPr>
        <p:spPr>
          <a:xfrm>
            <a:off x="8447061" y="4695428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82078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Time </a:t>
            </a:r>
            <a:r>
              <a:rPr lang="en-US" dirty="0"/>
              <a:t>F</a:t>
            </a:r>
            <a:r>
              <a:rPr lang="en-US" dirty="0" smtClean="0"/>
              <a:t>rame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855125" y="150029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584440" y="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Bahm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5436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activities</a:t>
            </a:r>
            <a:endParaRPr/>
          </a:p>
        </p:txBody>
      </p:sp>
      <p:graphicFrame>
        <p:nvGraphicFramePr>
          <p:cNvPr id="625" name="Google Shape;625;p41"/>
          <p:cNvGraphicFramePr/>
          <p:nvPr>
            <p:extLst>
              <p:ext uri="{D42A27DB-BD31-4B8C-83A1-F6EECF244321}">
                <p14:modId xmlns:p14="http://schemas.microsoft.com/office/powerpoint/2010/main" val="3940757506"/>
              </p:ext>
            </p:extLst>
          </p:nvPr>
        </p:nvGraphicFramePr>
        <p:xfrm>
          <a:off x="719963" y="1314035"/>
          <a:ext cx="7871946" cy="32899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352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Activity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Start date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End date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01/11/2023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05/01/2024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06/01/2024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25/04/2024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20/03/2024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30/05/2023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title" idx="2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31"/>
          <p:cNvSpPr txBox="1">
            <a:spLocks noGrp="1"/>
          </p:cNvSpPr>
          <p:nvPr>
            <p:ph type="title" idx="3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8" name="Google Shape;428;p31"/>
          <p:cNvSpPr txBox="1">
            <a:spLocks noGrp="1"/>
          </p:cNvSpPr>
          <p:nvPr>
            <p:ph type="title" idx="4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title" idx="5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6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title" idx="7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r>
              <a:rPr lang="en" dirty="0" smtClean="0"/>
              <a:t>verview</a:t>
            </a:r>
            <a:endParaRPr dirty="0"/>
          </a:p>
        </p:txBody>
      </p:sp>
      <p:sp>
        <p:nvSpPr>
          <p:cNvPr id="433" name="Google Shape;433;p31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" dirty="0" smtClean="0"/>
              <a:t>ackground</a:t>
            </a:r>
            <a:endParaRPr dirty="0"/>
          </a:p>
        </p:txBody>
      </p:sp>
      <p:sp>
        <p:nvSpPr>
          <p:cNvPr id="434" name="Google Shape;434;p31"/>
          <p:cNvSpPr txBox="1">
            <a:spLocks noGrp="1"/>
          </p:cNvSpPr>
          <p:nvPr>
            <p:ph type="subTitle" idx="9"/>
          </p:nvPr>
        </p:nvSpPr>
        <p:spPr>
          <a:xfrm>
            <a:off x="1934338" y="3545577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</a:t>
            </a:r>
            <a:r>
              <a:rPr lang="en" dirty="0" smtClean="0"/>
              <a:t>roblem,Solution and scope</a:t>
            </a:r>
            <a:endParaRPr dirty="0"/>
          </a:p>
        </p:txBody>
      </p:sp>
      <p:sp>
        <p:nvSpPr>
          <p:cNvPr id="435" name="Google Shape;435;p31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Methodology</a:t>
            </a:r>
            <a:endParaRPr dirty="0"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4"/>
          </p:nvPr>
        </p:nvSpPr>
        <p:spPr>
          <a:xfrm>
            <a:off x="5410450" y="2499550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</a:t>
            </a:r>
            <a:r>
              <a:rPr lang="en-US" dirty="0"/>
              <a:t>T</a:t>
            </a:r>
            <a:r>
              <a:rPr lang="en-US" dirty="0" smtClean="0"/>
              <a:t>ime frame </a:t>
            </a:r>
            <a:endParaRPr dirty="0"/>
          </a:p>
        </p:txBody>
      </p:sp>
      <p:sp>
        <p:nvSpPr>
          <p:cNvPr id="437" name="Google Shape;437;p31"/>
          <p:cNvSpPr txBox="1">
            <a:spLocks noGrp="1"/>
          </p:cNvSpPr>
          <p:nvPr>
            <p:ph type="subTitle" idx="15"/>
          </p:nvPr>
        </p:nvSpPr>
        <p:spPr>
          <a:xfrm>
            <a:off x="5410450" y="3534038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graphicFrame>
        <p:nvGraphicFramePr>
          <p:cNvPr id="703" name="Google Shape;703;p44"/>
          <p:cNvGraphicFramePr/>
          <p:nvPr>
            <p:extLst>
              <p:ext uri="{D42A27DB-BD31-4B8C-83A1-F6EECF244321}">
                <p14:modId xmlns:p14="http://schemas.microsoft.com/office/powerpoint/2010/main" val="327622045"/>
              </p:ext>
            </p:extLst>
          </p:nvPr>
        </p:nvGraphicFramePr>
        <p:xfrm>
          <a:off x="726875" y="1369713"/>
          <a:ext cx="7804176" cy="32342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182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7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Initiative</a:t>
                      </a:r>
                      <a:endParaRPr sz="18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Objective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Feb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May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Kick-off the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project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Development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plan, identify suitable MOM and Bahmni analysis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Data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producer, consumer and MOM development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Combining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all components and making sure they work in unison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Project</a:t>
                      </a:r>
                      <a:r>
                        <a:rPr lang="en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Write up and final project report write up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Project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closing party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Deliverables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subTitle" idx="4"/>
          </p:nvPr>
        </p:nvSpPr>
        <p:spPr>
          <a:xfrm>
            <a:off x="828825" y="1721987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Bahmni image</a:t>
            </a:r>
            <a:endParaRPr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subTitle" idx="5"/>
          </p:nvPr>
        </p:nvSpPr>
        <p:spPr>
          <a:xfrm>
            <a:off x="3451795" y="2026853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Detailed Migration plan</a:t>
            </a:r>
            <a:endParaRPr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A plan detailing process of transferring from an atom based Bahmni system to a MOM based system</a:t>
            </a:r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Final year project report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6"/>
          </p:nvPr>
        </p:nvSpPr>
        <p:spPr>
          <a:xfrm>
            <a:off x="6074772" y="1972180"/>
            <a:ext cx="2240400" cy="5020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</a:t>
            </a:r>
            <a:r>
              <a:rPr lang="en-US" dirty="0" err="1" smtClean="0"/>
              <a:t>i</a:t>
            </a:r>
            <a:r>
              <a:rPr lang="en" dirty="0" smtClean="0"/>
              <a:t>nal Report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6150980" y="1492979"/>
            <a:ext cx="455383" cy="412016"/>
            <a:chOff x="7021312" y="1523317"/>
            <a:chExt cx="353531" cy="319863"/>
          </a:xfrm>
        </p:grpSpPr>
        <p:sp>
          <p:nvSpPr>
            <p:cNvPr id="515" name="Google Shape;515;p35"/>
            <p:cNvSpPr/>
            <p:nvPr/>
          </p:nvSpPr>
          <p:spPr>
            <a:xfrm>
              <a:off x="7021312" y="1523317"/>
              <a:ext cx="353531" cy="319863"/>
            </a:xfrm>
            <a:custGeom>
              <a:avLst/>
              <a:gdLst/>
              <a:ahLst/>
              <a:cxnLst/>
              <a:rect l="l" t="t" r="r" b="b"/>
              <a:pathLst>
                <a:path w="14113" h="12769" extrusionOk="0">
                  <a:moveTo>
                    <a:pt x="2360" y="11335"/>
                  </a:moveTo>
                  <a:cubicBezTo>
                    <a:pt x="2599" y="11335"/>
                    <a:pt x="2808" y="11544"/>
                    <a:pt x="2808" y="11783"/>
                  </a:cubicBezTo>
                  <a:cubicBezTo>
                    <a:pt x="2808" y="12022"/>
                    <a:pt x="2599" y="12215"/>
                    <a:pt x="2360" y="12215"/>
                  </a:cubicBezTo>
                  <a:cubicBezTo>
                    <a:pt x="2121" y="12215"/>
                    <a:pt x="1928" y="12022"/>
                    <a:pt x="1928" y="11783"/>
                  </a:cubicBezTo>
                  <a:cubicBezTo>
                    <a:pt x="1928" y="11544"/>
                    <a:pt x="2121" y="11335"/>
                    <a:pt x="2360" y="11335"/>
                  </a:cubicBezTo>
                  <a:close/>
                  <a:moveTo>
                    <a:pt x="7049" y="11335"/>
                  </a:moveTo>
                  <a:cubicBezTo>
                    <a:pt x="7288" y="11335"/>
                    <a:pt x="7497" y="11544"/>
                    <a:pt x="7497" y="11783"/>
                  </a:cubicBezTo>
                  <a:cubicBezTo>
                    <a:pt x="7497" y="12022"/>
                    <a:pt x="7288" y="12215"/>
                    <a:pt x="7049" y="12215"/>
                  </a:cubicBezTo>
                  <a:cubicBezTo>
                    <a:pt x="6810" y="12215"/>
                    <a:pt x="6616" y="12022"/>
                    <a:pt x="6616" y="11783"/>
                  </a:cubicBezTo>
                  <a:cubicBezTo>
                    <a:pt x="6616" y="11544"/>
                    <a:pt x="6810" y="11335"/>
                    <a:pt x="7049" y="11335"/>
                  </a:cubicBezTo>
                  <a:close/>
                  <a:moveTo>
                    <a:pt x="11558" y="11335"/>
                  </a:moveTo>
                  <a:cubicBezTo>
                    <a:pt x="11797" y="11335"/>
                    <a:pt x="11992" y="11544"/>
                    <a:pt x="11992" y="11783"/>
                  </a:cubicBezTo>
                  <a:cubicBezTo>
                    <a:pt x="11992" y="12022"/>
                    <a:pt x="11797" y="12215"/>
                    <a:pt x="11558" y="12215"/>
                  </a:cubicBezTo>
                  <a:cubicBezTo>
                    <a:pt x="11305" y="12215"/>
                    <a:pt x="11110" y="12022"/>
                    <a:pt x="11110" y="11783"/>
                  </a:cubicBezTo>
                  <a:cubicBezTo>
                    <a:pt x="11110" y="11544"/>
                    <a:pt x="11305" y="11335"/>
                    <a:pt x="11558" y="11335"/>
                  </a:cubicBezTo>
                  <a:close/>
                  <a:moveTo>
                    <a:pt x="6616" y="1"/>
                  </a:moveTo>
                  <a:cubicBezTo>
                    <a:pt x="5571" y="1"/>
                    <a:pt x="4570" y="389"/>
                    <a:pt x="3779" y="1091"/>
                  </a:cubicBezTo>
                  <a:cubicBezTo>
                    <a:pt x="3077" y="1733"/>
                    <a:pt x="2614" y="2585"/>
                    <a:pt x="2450" y="3510"/>
                  </a:cubicBezTo>
                  <a:cubicBezTo>
                    <a:pt x="1091" y="3525"/>
                    <a:pt x="1" y="4630"/>
                    <a:pt x="1" y="5989"/>
                  </a:cubicBezTo>
                  <a:cubicBezTo>
                    <a:pt x="1" y="7347"/>
                    <a:pt x="1106" y="8452"/>
                    <a:pt x="2465" y="8452"/>
                  </a:cubicBezTo>
                  <a:lnTo>
                    <a:pt x="3481" y="8452"/>
                  </a:lnTo>
                  <a:cubicBezTo>
                    <a:pt x="3644" y="8452"/>
                    <a:pt x="3764" y="8333"/>
                    <a:pt x="3764" y="8184"/>
                  </a:cubicBezTo>
                  <a:cubicBezTo>
                    <a:pt x="3764" y="8034"/>
                    <a:pt x="3644" y="7901"/>
                    <a:pt x="3481" y="7901"/>
                  </a:cubicBezTo>
                  <a:lnTo>
                    <a:pt x="2465" y="7901"/>
                  </a:lnTo>
                  <a:cubicBezTo>
                    <a:pt x="1404" y="7901"/>
                    <a:pt x="554" y="7049"/>
                    <a:pt x="554" y="5989"/>
                  </a:cubicBezTo>
                  <a:cubicBezTo>
                    <a:pt x="554" y="4928"/>
                    <a:pt x="1404" y="4062"/>
                    <a:pt x="2465" y="4062"/>
                  </a:cubicBezTo>
                  <a:cubicBezTo>
                    <a:pt x="2539" y="4062"/>
                    <a:pt x="2599" y="4062"/>
                    <a:pt x="2659" y="4078"/>
                  </a:cubicBezTo>
                  <a:cubicBezTo>
                    <a:pt x="2667" y="4079"/>
                    <a:pt x="2675" y="4079"/>
                    <a:pt x="2683" y="4079"/>
                  </a:cubicBezTo>
                  <a:cubicBezTo>
                    <a:pt x="2822" y="4079"/>
                    <a:pt x="2944" y="3965"/>
                    <a:pt x="2957" y="3823"/>
                  </a:cubicBezTo>
                  <a:cubicBezTo>
                    <a:pt x="3062" y="2927"/>
                    <a:pt x="3481" y="2107"/>
                    <a:pt x="4152" y="1494"/>
                  </a:cubicBezTo>
                  <a:cubicBezTo>
                    <a:pt x="4824" y="882"/>
                    <a:pt x="5705" y="554"/>
                    <a:pt x="6616" y="554"/>
                  </a:cubicBezTo>
                  <a:cubicBezTo>
                    <a:pt x="7318" y="554"/>
                    <a:pt x="7990" y="747"/>
                    <a:pt x="8572" y="1121"/>
                  </a:cubicBezTo>
                  <a:cubicBezTo>
                    <a:pt x="9139" y="1480"/>
                    <a:pt x="9603" y="1987"/>
                    <a:pt x="9902" y="2585"/>
                  </a:cubicBezTo>
                  <a:cubicBezTo>
                    <a:pt x="9948" y="2677"/>
                    <a:pt x="10038" y="2734"/>
                    <a:pt x="10139" y="2734"/>
                  </a:cubicBezTo>
                  <a:cubicBezTo>
                    <a:pt x="10169" y="2734"/>
                    <a:pt x="10199" y="2729"/>
                    <a:pt x="10230" y="2718"/>
                  </a:cubicBezTo>
                  <a:cubicBezTo>
                    <a:pt x="10453" y="2659"/>
                    <a:pt x="10692" y="2629"/>
                    <a:pt x="10917" y="2629"/>
                  </a:cubicBezTo>
                  <a:cubicBezTo>
                    <a:pt x="11588" y="2629"/>
                    <a:pt x="12275" y="2913"/>
                    <a:pt x="12769" y="3421"/>
                  </a:cubicBezTo>
                  <a:cubicBezTo>
                    <a:pt x="13276" y="3913"/>
                    <a:pt x="13559" y="4600"/>
                    <a:pt x="13559" y="5272"/>
                  </a:cubicBezTo>
                  <a:cubicBezTo>
                    <a:pt x="13559" y="6706"/>
                    <a:pt x="12350" y="7901"/>
                    <a:pt x="10917" y="7901"/>
                  </a:cubicBezTo>
                  <a:lnTo>
                    <a:pt x="5914" y="7901"/>
                  </a:lnTo>
                  <a:cubicBezTo>
                    <a:pt x="5750" y="7901"/>
                    <a:pt x="5631" y="8034"/>
                    <a:pt x="5631" y="8184"/>
                  </a:cubicBezTo>
                  <a:cubicBezTo>
                    <a:pt x="5631" y="8333"/>
                    <a:pt x="5750" y="8452"/>
                    <a:pt x="5914" y="8452"/>
                  </a:cubicBezTo>
                  <a:lnTo>
                    <a:pt x="6780" y="8452"/>
                  </a:lnTo>
                  <a:lnTo>
                    <a:pt x="6780" y="9394"/>
                  </a:lnTo>
                  <a:lnTo>
                    <a:pt x="2957" y="9394"/>
                  </a:lnTo>
                  <a:cubicBezTo>
                    <a:pt x="2480" y="9394"/>
                    <a:pt x="2091" y="9782"/>
                    <a:pt x="2091" y="10274"/>
                  </a:cubicBezTo>
                  <a:lnTo>
                    <a:pt x="2091" y="10827"/>
                  </a:lnTo>
                  <a:cubicBezTo>
                    <a:pt x="1673" y="10947"/>
                    <a:pt x="1375" y="11335"/>
                    <a:pt x="1375" y="11783"/>
                  </a:cubicBezTo>
                  <a:cubicBezTo>
                    <a:pt x="1375" y="12321"/>
                    <a:pt x="1822" y="12769"/>
                    <a:pt x="2360" y="12769"/>
                  </a:cubicBezTo>
                  <a:cubicBezTo>
                    <a:pt x="2913" y="12769"/>
                    <a:pt x="3361" y="12321"/>
                    <a:pt x="3361" y="11783"/>
                  </a:cubicBezTo>
                  <a:cubicBezTo>
                    <a:pt x="3361" y="11335"/>
                    <a:pt x="3047" y="10947"/>
                    <a:pt x="2644" y="10827"/>
                  </a:cubicBezTo>
                  <a:lnTo>
                    <a:pt x="2644" y="10274"/>
                  </a:lnTo>
                  <a:cubicBezTo>
                    <a:pt x="2644" y="10095"/>
                    <a:pt x="2778" y="9946"/>
                    <a:pt x="2957" y="9946"/>
                  </a:cubicBezTo>
                  <a:lnTo>
                    <a:pt x="6780" y="9946"/>
                  </a:lnTo>
                  <a:lnTo>
                    <a:pt x="6780" y="10827"/>
                  </a:lnTo>
                  <a:cubicBezTo>
                    <a:pt x="6362" y="10947"/>
                    <a:pt x="6063" y="11335"/>
                    <a:pt x="6063" y="11783"/>
                  </a:cubicBezTo>
                  <a:cubicBezTo>
                    <a:pt x="6063" y="12321"/>
                    <a:pt x="6511" y="12769"/>
                    <a:pt x="7049" y="12769"/>
                  </a:cubicBezTo>
                  <a:cubicBezTo>
                    <a:pt x="7602" y="12769"/>
                    <a:pt x="8050" y="12321"/>
                    <a:pt x="8050" y="11783"/>
                  </a:cubicBezTo>
                  <a:cubicBezTo>
                    <a:pt x="8050" y="11335"/>
                    <a:pt x="7736" y="10947"/>
                    <a:pt x="7333" y="10827"/>
                  </a:cubicBezTo>
                  <a:lnTo>
                    <a:pt x="7333" y="9946"/>
                  </a:lnTo>
                  <a:lnTo>
                    <a:pt x="10947" y="9946"/>
                  </a:lnTo>
                  <a:cubicBezTo>
                    <a:pt x="11126" y="9946"/>
                    <a:pt x="11275" y="10095"/>
                    <a:pt x="11275" y="10274"/>
                  </a:cubicBezTo>
                  <a:lnTo>
                    <a:pt x="11275" y="10827"/>
                  </a:lnTo>
                  <a:cubicBezTo>
                    <a:pt x="10857" y="10947"/>
                    <a:pt x="10559" y="11335"/>
                    <a:pt x="10559" y="11783"/>
                  </a:cubicBezTo>
                  <a:cubicBezTo>
                    <a:pt x="10559" y="12321"/>
                    <a:pt x="11007" y="12769"/>
                    <a:pt x="11558" y="12769"/>
                  </a:cubicBezTo>
                  <a:cubicBezTo>
                    <a:pt x="12096" y="12769"/>
                    <a:pt x="12544" y="12321"/>
                    <a:pt x="12544" y="11783"/>
                  </a:cubicBezTo>
                  <a:cubicBezTo>
                    <a:pt x="12544" y="11335"/>
                    <a:pt x="12245" y="10947"/>
                    <a:pt x="11827" y="10827"/>
                  </a:cubicBezTo>
                  <a:lnTo>
                    <a:pt x="11827" y="10274"/>
                  </a:lnTo>
                  <a:cubicBezTo>
                    <a:pt x="11827" y="9782"/>
                    <a:pt x="11439" y="9394"/>
                    <a:pt x="10947" y="9394"/>
                  </a:cubicBezTo>
                  <a:lnTo>
                    <a:pt x="7333" y="9394"/>
                  </a:lnTo>
                  <a:lnTo>
                    <a:pt x="7333" y="8452"/>
                  </a:lnTo>
                  <a:lnTo>
                    <a:pt x="10917" y="8452"/>
                  </a:lnTo>
                  <a:cubicBezTo>
                    <a:pt x="12649" y="8452"/>
                    <a:pt x="14112" y="7005"/>
                    <a:pt x="14112" y="5272"/>
                  </a:cubicBezTo>
                  <a:cubicBezTo>
                    <a:pt x="14112" y="4451"/>
                    <a:pt x="13768" y="3630"/>
                    <a:pt x="13157" y="3033"/>
                  </a:cubicBezTo>
                  <a:cubicBezTo>
                    <a:pt x="12560" y="2420"/>
                    <a:pt x="11738" y="2077"/>
                    <a:pt x="10917" y="2077"/>
                  </a:cubicBezTo>
                  <a:cubicBezTo>
                    <a:pt x="10708" y="2077"/>
                    <a:pt x="10499" y="2107"/>
                    <a:pt x="10304" y="2137"/>
                  </a:cubicBezTo>
                  <a:cubicBezTo>
                    <a:pt x="9946" y="1539"/>
                    <a:pt x="9468" y="1016"/>
                    <a:pt x="8871" y="643"/>
                  </a:cubicBezTo>
                  <a:cubicBezTo>
                    <a:pt x="8199" y="225"/>
                    <a:pt x="7423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7129428" y="1568958"/>
              <a:ext cx="136948" cy="136998"/>
            </a:xfrm>
            <a:custGeom>
              <a:avLst/>
              <a:gdLst/>
              <a:ahLst/>
              <a:cxnLst/>
              <a:rect l="l" t="t" r="r" b="b"/>
              <a:pathLst>
                <a:path w="5467" h="5469" extrusionOk="0">
                  <a:moveTo>
                    <a:pt x="3270" y="613"/>
                  </a:moveTo>
                  <a:cubicBezTo>
                    <a:pt x="3689" y="717"/>
                    <a:pt x="4077" y="956"/>
                    <a:pt x="4361" y="1270"/>
                  </a:cubicBezTo>
                  <a:lnTo>
                    <a:pt x="3644" y="2001"/>
                  </a:lnTo>
                  <a:cubicBezTo>
                    <a:pt x="3614" y="2031"/>
                    <a:pt x="3585" y="2031"/>
                    <a:pt x="3555" y="2031"/>
                  </a:cubicBezTo>
                  <a:lnTo>
                    <a:pt x="3390" y="2031"/>
                  </a:lnTo>
                  <a:cubicBezTo>
                    <a:pt x="3211" y="2031"/>
                    <a:pt x="3031" y="2107"/>
                    <a:pt x="2912" y="2240"/>
                  </a:cubicBezTo>
                  <a:lnTo>
                    <a:pt x="2719" y="2420"/>
                  </a:lnTo>
                  <a:cubicBezTo>
                    <a:pt x="2689" y="2449"/>
                    <a:pt x="2659" y="2465"/>
                    <a:pt x="2629" y="2465"/>
                  </a:cubicBezTo>
                  <a:lnTo>
                    <a:pt x="2404" y="2465"/>
                  </a:lnTo>
                  <a:lnTo>
                    <a:pt x="2404" y="1733"/>
                  </a:lnTo>
                  <a:cubicBezTo>
                    <a:pt x="2404" y="1703"/>
                    <a:pt x="2420" y="1673"/>
                    <a:pt x="2450" y="1643"/>
                  </a:cubicBezTo>
                  <a:lnTo>
                    <a:pt x="3077" y="1016"/>
                  </a:lnTo>
                  <a:cubicBezTo>
                    <a:pt x="3181" y="912"/>
                    <a:pt x="3256" y="763"/>
                    <a:pt x="3270" y="613"/>
                  </a:cubicBezTo>
                  <a:close/>
                  <a:moveTo>
                    <a:pt x="2719" y="554"/>
                  </a:moveTo>
                  <a:cubicBezTo>
                    <a:pt x="2719" y="583"/>
                    <a:pt x="2703" y="613"/>
                    <a:pt x="2689" y="628"/>
                  </a:cubicBezTo>
                  <a:lnTo>
                    <a:pt x="2061" y="1255"/>
                  </a:lnTo>
                  <a:cubicBezTo>
                    <a:pt x="1926" y="1390"/>
                    <a:pt x="1852" y="1553"/>
                    <a:pt x="1852" y="1733"/>
                  </a:cubicBezTo>
                  <a:lnTo>
                    <a:pt x="1852" y="2509"/>
                  </a:lnTo>
                  <a:cubicBezTo>
                    <a:pt x="1852" y="2793"/>
                    <a:pt x="2076" y="3017"/>
                    <a:pt x="2360" y="3017"/>
                  </a:cubicBezTo>
                  <a:lnTo>
                    <a:pt x="2629" y="3017"/>
                  </a:lnTo>
                  <a:cubicBezTo>
                    <a:pt x="2808" y="3017"/>
                    <a:pt x="2987" y="2943"/>
                    <a:pt x="3107" y="2808"/>
                  </a:cubicBezTo>
                  <a:lnTo>
                    <a:pt x="3300" y="2629"/>
                  </a:lnTo>
                  <a:cubicBezTo>
                    <a:pt x="3316" y="2599"/>
                    <a:pt x="3346" y="2584"/>
                    <a:pt x="3390" y="2584"/>
                  </a:cubicBezTo>
                  <a:lnTo>
                    <a:pt x="3555" y="2584"/>
                  </a:lnTo>
                  <a:cubicBezTo>
                    <a:pt x="3734" y="2584"/>
                    <a:pt x="3898" y="2525"/>
                    <a:pt x="4033" y="2390"/>
                  </a:cubicBezTo>
                  <a:lnTo>
                    <a:pt x="4690" y="1733"/>
                  </a:lnTo>
                  <a:cubicBezTo>
                    <a:pt x="4839" y="2047"/>
                    <a:pt x="4913" y="2375"/>
                    <a:pt x="4913" y="2734"/>
                  </a:cubicBezTo>
                  <a:cubicBezTo>
                    <a:pt x="4913" y="3554"/>
                    <a:pt x="4465" y="4287"/>
                    <a:pt x="3748" y="4659"/>
                  </a:cubicBezTo>
                  <a:cubicBezTo>
                    <a:pt x="3734" y="4526"/>
                    <a:pt x="3674" y="4391"/>
                    <a:pt x="3569" y="4287"/>
                  </a:cubicBezTo>
                  <a:lnTo>
                    <a:pt x="2987" y="3749"/>
                  </a:lnTo>
                  <a:cubicBezTo>
                    <a:pt x="2868" y="3630"/>
                    <a:pt x="2707" y="3570"/>
                    <a:pt x="2546" y="3570"/>
                  </a:cubicBezTo>
                  <a:cubicBezTo>
                    <a:pt x="2386" y="3570"/>
                    <a:pt x="2225" y="3630"/>
                    <a:pt x="2106" y="3749"/>
                  </a:cubicBezTo>
                  <a:lnTo>
                    <a:pt x="1942" y="3928"/>
                  </a:lnTo>
                  <a:cubicBezTo>
                    <a:pt x="1926" y="3943"/>
                    <a:pt x="1897" y="3943"/>
                    <a:pt x="1882" y="3943"/>
                  </a:cubicBezTo>
                  <a:lnTo>
                    <a:pt x="927" y="3943"/>
                  </a:lnTo>
                  <a:cubicBezTo>
                    <a:pt x="688" y="3584"/>
                    <a:pt x="553" y="3166"/>
                    <a:pt x="553" y="2734"/>
                  </a:cubicBezTo>
                  <a:cubicBezTo>
                    <a:pt x="553" y="1539"/>
                    <a:pt x="1524" y="554"/>
                    <a:pt x="2719" y="554"/>
                  </a:cubicBezTo>
                  <a:close/>
                  <a:moveTo>
                    <a:pt x="2548" y="4115"/>
                  </a:moveTo>
                  <a:cubicBezTo>
                    <a:pt x="2569" y="4115"/>
                    <a:pt x="2591" y="4122"/>
                    <a:pt x="2613" y="4137"/>
                  </a:cubicBezTo>
                  <a:lnTo>
                    <a:pt x="3181" y="4689"/>
                  </a:lnTo>
                  <a:cubicBezTo>
                    <a:pt x="3196" y="4705"/>
                    <a:pt x="3211" y="4735"/>
                    <a:pt x="3211" y="4749"/>
                  </a:cubicBezTo>
                  <a:lnTo>
                    <a:pt x="3211" y="4868"/>
                  </a:lnTo>
                  <a:cubicBezTo>
                    <a:pt x="3061" y="4902"/>
                    <a:pt x="2907" y="4919"/>
                    <a:pt x="2751" y="4919"/>
                  </a:cubicBezTo>
                  <a:cubicBezTo>
                    <a:pt x="2427" y="4919"/>
                    <a:pt x="2100" y="4846"/>
                    <a:pt x="1807" y="4705"/>
                  </a:cubicBezTo>
                  <a:cubicBezTo>
                    <a:pt x="1673" y="4645"/>
                    <a:pt x="1568" y="4570"/>
                    <a:pt x="1449" y="4496"/>
                  </a:cubicBezTo>
                  <a:lnTo>
                    <a:pt x="1882" y="4496"/>
                  </a:lnTo>
                  <a:cubicBezTo>
                    <a:pt x="2046" y="4496"/>
                    <a:pt x="2211" y="4436"/>
                    <a:pt x="2330" y="4317"/>
                  </a:cubicBezTo>
                  <a:lnTo>
                    <a:pt x="2494" y="4137"/>
                  </a:lnTo>
                  <a:cubicBezTo>
                    <a:pt x="2509" y="4122"/>
                    <a:pt x="2528" y="4115"/>
                    <a:pt x="2548" y="4115"/>
                  </a:cubicBezTo>
                  <a:close/>
                  <a:moveTo>
                    <a:pt x="2733" y="1"/>
                  </a:moveTo>
                  <a:cubicBezTo>
                    <a:pt x="1225" y="1"/>
                    <a:pt x="1" y="1225"/>
                    <a:pt x="1" y="2734"/>
                  </a:cubicBezTo>
                  <a:cubicBezTo>
                    <a:pt x="1" y="3331"/>
                    <a:pt x="194" y="3913"/>
                    <a:pt x="568" y="4391"/>
                  </a:cubicBezTo>
                  <a:cubicBezTo>
                    <a:pt x="1046" y="5033"/>
                    <a:pt x="1777" y="5422"/>
                    <a:pt x="2584" y="5466"/>
                  </a:cubicBezTo>
                  <a:cubicBezTo>
                    <a:pt x="2625" y="5468"/>
                    <a:pt x="2668" y="5469"/>
                    <a:pt x="2710" y="5469"/>
                  </a:cubicBezTo>
                  <a:cubicBezTo>
                    <a:pt x="2999" y="5469"/>
                    <a:pt x="3296" y="5423"/>
                    <a:pt x="3569" y="5332"/>
                  </a:cubicBezTo>
                  <a:cubicBezTo>
                    <a:pt x="4704" y="4974"/>
                    <a:pt x="5466" y="3928"/>
                    <a:pt x="5466" y="2734"/>
                  </a:cubicBezTo>
                  <a:cubicBezTo>
                    <a:pt x="5466" y="2151"/>
                    <a:pt x="5301" y="1599"/>
                    <a:pt x="4958" y="1135"/>
                  </a:cubicBezTo>
                  <a:cubicBezTo>
                    <a:pt x="4451" y="434"/>
                    <a:pt x="3614" y="1"/>
                    <a:pt x="2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7130931" y="1721438"/>
              <a:ext cx="14980" cy="13677"/>
            </a:xfrm>
            <a:custGeom>
              <a:avLst/>
              <a:gdLst/>
              <a:ahLst/>
              <a:cxnLst/>
              <a:rect l="l" t="t" r="r" b="b"/>
              <a:pathLst>
                <a:path w="598" h="546" extrusionOk="0">
                  <a:moveTo>
                    <a:pt x="303" y="1"/>
                  </a:moveTo>
                  <a:cubicBezTo>
                    <a:pt x="242" y="1"/>
                    <a:pt x="182" y="20"/>
                    <a:pt x="134" y="51"/>
                  </a:cubicBezTo>
                  <a:cubicBezTo>
                    <a:pt x="45" y="125"/>
                    <a:pt x="1" y="260"/>
                    <a:pt x="45" y="380"/>
                  </a:cubicBezTo>
                  <a:cubicBezTo>
                    <a:pt x="86" y="475"/>
                    <a:pt x="176" y="545"/>
                    <a:pt x="282" y="545"/>
                  </a:cubicBezTo>
                  <a:cubicBezTo>
                    <a:pt x="293" y="545"/>
                    <a:pt x="303" y="545"/>
                    <a:pt x="314" y="543"/>
                  </a:cubicBezTo>
                  <a:cubicBezTo>
                    <a:pt x="433" y="543"/>
                    <a:pt x="523" y="469"/>
                    <a:pt x="568" y="364"/>
                  </a:cubicBezTo>
                  <a:cubicBezTo>
                    <a:pt x="598" y="245"/>
                    <a:pt x="552" y="111"/>
                    <a:pt x="463" y="51"/>
                  </a:cubicBezTo>
                  <a:cubicBezTo>
                    <a:pt x="414" y="16"/>
                    <a:pt x="358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5"/>
          <p:cNvGrpSpPr/>
          <p:nvPr/>
        </p:nvGrpSpPr>
        <p:grpSpPr>
          <a:xfrm>
            <a:off x="3528012" y="1463100"/>
            <a:ext cx="373099" cy="471932"/>
            <a:chOff x="7068080" y="3741119"/>
            <a:chExt cx="279433" cy="353481"/>
          </a:xfrm>
        </p:grpSpPr>
        <p:sp>
          <p:nvSpPr>
            <p:cNvPr id="519" name="Google Shape;519;p35"/>
            <p:cNvSpPr/>
            <p:nvPr/>
          </p:nvSpPr>
          <p:spPr>
            <a:xfrm>
              <a:off x="7068080" y="3741119"/>
              <a:ext cx="279433" cy="353481"/>
            </a:xfrm>
            <a:custGeom>
              <a:avLst/>
              <a:gdLst/>
              <a:ahLst/>
              <a:cxnLst/>
              <a:rect l="l" t="t" r="r" b="b"/>
              <a:pathLst>
                <a:path w="11155" h="14111" extrusionOk="0">
                  <a:moveTo>
                    <a:pt x="5331" y="552"/>
                  </a:moveTo>
                  <a:cubicBezTo>
                    <a:pt x="6078" y="552"/>
                    <a:pt x="6750" y="970"/>
                    <a:pt x="7079" y="1627"/>
                  </a:cubicBezTo>
                  <a:cubicBezTo>
                    <a:pt x="7128" y="1726"/>
                    <a:pt x="7229" y="1784"/>
                    <a:pt x="7330" y="1784"/>
                  </a:cubicBezTo>
                  <a:cubicBezTo>
                    <a:pt x="7350" y="1784"/>
                    <a:pt x="7371" y="1782"/>
                    <a:pt x="7392" y="1777"/>
                  </a:cubicBezTo>
                  <a:cubicBezTo>
                    <a:pt x="7511" y="1747"/>
                    <a:pt x="7631" y="1732"/>
                    <a:pt x="7750" y="1732"/>
                  </a:cubicBezTo>
                  <a:cubicBezTo>
                    <a:pt x="8483" y="1732"/>
                    <a:pt x="9124" y="2374"/>
                    <a:pt x="9124" y="3091"/>
                  </a:cubicBezTo>
                  <a:cubicBezTo>
                    <a:pt x="9124" y="3837"/>
                    <a:pt x="8497" y="4464"/>
                    <a:pt x="7750" y="4464"/>
                  </a:cubicBezTo>
                  <a:lnTo>
                    <a:pt x="6257" y="4464"/>
                  </a:lnTo>
                  <a:lnTo>
                    <a:pt x="6243" y="4450"/>
                  </a:lnTo>
                  <a:lnTo>
                    <a:pt x="6422" y="4301"/>
                  </a:lnTo>
                  <a:cubicBezTo>
                    <a:pt x="6482" y="4241"/>
                    <a:pt x="6526" y="4166"/>
                    <a:pt x="6526" y="4092"/>
                  </a:cubicBezTo>
                  <a:lnTo>
                    <a:pt x="6526" y="3718"/>
                  </a:lnTo>
                  <a:cubicBezTo>
                    <a:pt x="6526" y="3644"/>
                    <a:pt x="6496" y="3584"/>
                    <a:pt x="6452" y="3524"/>
                  </a:cubicBezTo>
                  <a:lnTo>
                    <a:pt x="5958" y="3001"/>
                  </a:lnTo>
                  <a:lnTo>
                    <a:pt x="5690" y="2718"/>
                  </a:lnTo>
                  <a:cubicBezTo>
                    <a:pt x="5645" y="2658"/>
                    <a:pt x="5570" y="2628"/>
                    <a:pt x="5496" y="2628"/>
                  </a:cubicBezTo>
                  <a:cubicBezTo>
                    <a:pt x="5421" y="2628"/>
                    <a:pt x="5347" y="2658"/>
                    <a:pt x="5287" y="2718"/>
                  </a:cubicBezTo>
                  <a:lnTo>
                    <a:pt x="4540" y="3509"/>
                  </a:lnTo>
                  <a:lnTo>
                    <a:pt x="4525" y="3509"/>
                  </a:lnTo>
                  <a:cubicBezTo>
                    <a:pt x="4481" y="3568"/>
                    <a:pt x="4451" y="3628"/>
                    <a:pt x="4451" y="3703"/>
                  </a:cubicBezTo>
                  <a:lnTo>
                    <a:pt x="4451" y="4464"/>
                  </a:lnTo>
                  <a:lnTo>
                    <a:pt x="2987" y="4464"/>
                  </a:lnTo>
                  <a:cubicBezTo>
                    <a:pt x="2450" y="4464"/>
                    <a:pt x="2016" y="4032"/>
                    <a:pt x="2016" y="3509"/>
                  </a:cubicBezTo>
                  <a:cubicBezTo>
                    <a:pt x="2016" y="2971"/>
                    <a:pt x="2450" y="2539"/>
                    <a:pt x="2987" y="2539"/>
                  </a:cubicBezTo>
                  <a:lnTo>
                    <a:pt x="3077" y="2539"/>
                  </a:lnTo>
                  <a:cubicBezTo>
                    <a:pt x="3087" y="2540"/>
                    <a:pt x="3097" y="2540"/>
                    <a:pt x="3107" y="2540"/>
                  </a:cubicBezTo>
                  <a:cubicBezTo>
                    <a:pt x="3257" y="2540"/>
                    <a:pt x="3376" y="2440"/>
                    <a:pt x="3390" y="2300"/>
                  </a:cubicBezTo>
                  <a:cubicBezTo>
                    <a:pt x="3495" y="1299"/>
                    <a:pt x="4331" y="552"/>
                    <a:pt x="5331" y="552"/>
                  </a:cubicBezTo>
                  <a:close/>
                  <a:moveTo>
                    <a:pt x="5496" y="3300"/>
                  </a:moveTo>
                  <a:lnTo>
                    <a:pt x="5974" y="3823"/>
                  </a:lnTo>
                  <a:lnTo>
                    <a:pt x="5974" y="3957"/>
                  </a:lnTo>
                  <a:lnTo>
                    <a:pt x="5675" y="4211"/>
                  </a:lnTo>
                  <a:cubicBezTo>
                    <a:pt x="5556" y="4315"/>
                    <a:pt x="5540" y="4494"/>
                    <a:pt x="5645" y="4599"/>
                  </a:cubicBezTo>
                  <a:lnTo>
                    <a:pt x="5928" y="4912"/>
                  </a:lnTo>
                  <a:lnTo>
                    <a:pt x="5928" y="5197"/>
                  </a:lnTo>
                  <a:lnTo>
                    <a:pt x="5660" y="5450"/>
                  </a:lnTo>
                  <a:cubicBezTo>
                    <a:pt x="5540" y="5555"/>
                    <a:pt x="5556" y="5734"/>
                    <a:pt x="5660" y="5838"/>
                  </a:cubicBezTo>
                  <a:lnTo>
                    <a:pt x="5928" y="6093"/>
                  </a:lnTo>
                  <a:lnTo>
                    <a:pt x="5928" y="6346"/>
                  </a:lnTo>
                  <a:cubicBezTo>
                    <a:pt x="5928" y="6465"/>
                    <a:pt x="5988" y="6570"/>
                    <a:pt x="6093" y="6600"/>
                  </a:cubicBezTo>
                  <a:cubicBezTo>
                    <a:pt x="6392" y="6734"/>
                    <a:pt x="6631" y="6943"/>
                    <a:pt x="6795" y="7227"/>
                  </a:cubicBezTo>
                  <a:cubicBezTo>
                    <a:pt x="7123" y="7795"/>
                    <a:pt x="7004" y="8542"/>
                    <a:pt x="6511" y="8990"/>
                  </a:cubicBezTo>
                  <a:cubicBezTo>
                    <a:pt x="6242" y="9236"/>
                    <a:pt x="5893" y="9359"/>
                    <a:pt x="5544" y="9359"/>
                  </a:cubicBezTo>
                  <a:cubicBezTo>
                    <a:pt x="5217" y="9359"/>
                    <a:pt x="4890" y="9251"/>
                    <a:pt x="4630" y="9034"/>
                  </a:cubicBezTo>
                  <a:cubicBezTo>
                    <a:pt x="4316" y="8765"/>
                    <a:pt x="4107" y="8377"/>
                    <a:pt x="4107" y="7929"/>
                  </a:cubicBezTo>
                  <a:cubicBezTo>
                    <a:pt x="4107" y="7646"/>
                    <a:pt x="4196" y="7377"/>
                    <a:pt x="4346" y="7138"/>
                  </a:cubicBezTo>
                  <a:cubicBezTo>
                    <a:pt x="4481" y="6943"/>
                    <a:pt x="4660" y="6780"/>
                    <a:pt x="4853" y="6674"/>
                  </a:cubicBezTo>
                  <a:cubicBezTo>
                    <a:pt x="4943" y="6630"/>
                    <a:pt x="5003" y="6525"/>
                    <a:pt x="5003" y="6435"/>
                  </a:cubicBezTo>
                  <a:lnTo>
                    <a:pt x="5003" y="3807"/>
                  </a:lnTo>
                  <a:lnTo>
                    <a:pt x="5496" y="3300"/>
                  </a:lnTo>
                  <a:close/>
                  <a:moveTo>
                    <a:pt x="9259" y="6256"/>
                  </a:moveTo>
                  <a:cubicBezTo>
                    <a:pt x="9482" y="6256"/>
                    <a:pt x="9662" y="6435"/>
                    <a:pt x="9662" y="6674"/>
                  </a:cubicBezTo>
                  <a:lnTo>
                    <a:pt x="9662" y="11931"/>
                  </a:lnTo>
                  <a:cubicBezTo>
                    <a:pt x="9662" y="12155"/>
                    <a:pt x="9482" y="12334"/>
                    <a:pt x="9259" y="12334"/>
                  </a:cubicBezTo>
                  <a:lnTo>
                    <a:pt x="1897" y="12334"/>
                  </a:lnTo>
                  <a:cubicBezTo>
                    <a:pt x="1673" y="12334"/>
                    <a:pt x="1479" y="12155"/>
                    <a:pt x="1479" y="11931"/>
                  </a:cubicBezTo>
                  <a:lnTo>
                    <a:pt x="1479" y="6674"/>
                  </a:lnTo>
                  <a:cubicBezTo>
                    <a:pt x="1479" y="6435"/>
                    <a:pt x="1673" y="6256"/>
                    <a:pt x="1897" y="6256"/>
                  </a:cubicBezTo>
                  <a:lnTo>
                    <a:pt x="4451" y="6256"/>
                  </a:lnTo>
                  <a:lnTo>
                    <a:pt x="4451" y="6272"/>
                  </a:lnTo>
                  <a:cubicBezTo>
                    <a:pt x="4242" y="6421"/>
                    <a:pt x="4063" y="6600"/>
                    <a:pt x="3913" y="6809"/>
                  </a:cubicBezTo>
                  <a:lnTo>
                    <a:pt x="2315" y="6809"/>
                  </a:lnTo>
                  <a:cubicBezTo>
                    <a:pt x="2151" y="6809"/>
                    <a:pt x="2032" y="6929"/>
                    <a:pt x="2032" y="7078"/>
                  </a:cubicBezTo>
                  <a:lnTo>
                    <a:pt x="2032" y="11512"/>
                  </a:lnTo>
                  <a:cubicBezTo>
                    <a:pt x="2032" y="11662"/>
                    <a:pt x="2151" y="11781"/>
                    <a:pt x="2315" y="11781"/>
                  </a:cubicBezTo>
                  <a:lnTo>
                    <a:pt x="4346" y="11781"/>
                  </a:lnTo>
                  <a:cubicBezTo>
                    <a:pt x="4495" y="11781"/>
                    <a:pt x="4630" y="11662"/>
                    <a:pt x="4630" y="11512"/>
                  </a:cubicBezTo>
                  <a:cubicBezTo>
                    <a:pt x="4630" y="11363"/>
                    <a:pt x="4495" y="11229"/>
                    <a:pt x="4346" y="11229"/>
                  </a:cubicBezTo>
                  <a:lnTo>
                    <a:pt x="2584" y="11229"/>
                  </a:lnTo>
                  <a:lnTo>
                    <a:pt x="2584" y="7361"/>
                  </a:lnTo>
                  <a:lnTo>
                    <a:pt x="3644" y="7361"/>
                  </a:lnTo>
                  <a:cubicBezTo>
                    <a:pt x="3599" y="7556"/>
                    <a:pt x="3555" y="7735"/>
                    <a:pt x="3555" y="7929"/>
                  </a:cubicBezTo>
                  <a:cubicBezTo>
                    <a:pt x="3555" y="8512"/>
                    <a:pt x="3808" y="9034"/>
                    <a:pt x="4212" y="9408"/>
                  </a:cubicBezTo>
                  <a:cubicBezTo>
                    <a:pt x="4570" y="9721"/>
                    <a:pt x="5033" y="9915"/>
                    <a:pt x="5540" y="9915"/>
                  </a:cubicBezTo>
                  <a:cubicBezTo>
                    <a:pt x="6034" y="9915"/>
                    <a:pt x="6496" y="9736"/>
                    <a:pt x="6840" y="9437"/>
                  </a:cubicBezTo>
                  <a:cubicBezTo>
                    <a:pt x="7258" y="9079"/>
                    <a:pt x="7527" y="8526"/>
                    <a:pt x="7527" y="7929"/>
                  </a:cubicBezTo>
                  <a:cubicBezTo>
                    <a:pt x="7527" y="7735"/>
                    <a:pt x="7497" y="7540"/>
                    <a:pt x="7452" y="7361"/>
                  </a:cubicBezTo>
                  <a:lnTo>
                    <a:pt x="8557" y="7361"/>
                  </a:lnTo>
                  <a:lnTo>
                    <a:pt x="8557" y="11229"/>
                  </a:lnTo>
                  <a:lnTo>
                    <a:pt x="6780" y="11229"/>
                  </a:lnTo>
                  <a:cubicBezTo>
                    <a:pt x="6615" y="11229"/>
                    <a:pt x="6496" y="11363"/>
                    <a:pt x="6496" y="11512"/>
                  </a:cubicBezTo>
                  <a:cubicBezTo>
                    <a:pt x="6496" y="11662"/>
                    <a:pt x="6615" y="11781"/>
                    <a:pt x="6780" y="11781"/>
                  </a:cubicBezTo>
                  <a:lnTo>
                    <a:pt x="8841" y="11781"/>
                  </a:lnTo>
                  <a:cubicBezTo>
                    <a:pt x="8990" y="11781"/>
                    <a:pt x="9110" y="11662"/>
                    <a:pt x="9110" y="11512"/>
                  </a:cubicBezTo>
                  <a:lnTo>
                    <a:pt x="9110" y="7078"/>
                  </a:lnTo>
                  <a:cubicBezTo>
                    <a:pt x="9110" y="6929"/>
                    <a:pt x="8990" y="6809"/>
                    <a:pt x="8841" y="6809"/>
                  </a:cubicBezTo>
                  <a:lnTo>
                    <a:pt x="7183" y="6809"/>
                  </a:lnTo>
                  <a:cubicBezTo>
                    <a:pt x="7033" y="6585"/>
                    <a:pt x="6840" y="6406"/>
                    <a:pt x="6615" y="6256"/>
                  </a:cubicBezTo>
                  <a:close/>
                  <a:moveTo>
                    <a:pt x="10603" y="12886"/>
                  </a:moveTo>
                  <a:lnTo>
                    <a:pt x="10603" y="13171"/>
                  </a:lnTo>
                  <a:cubicBezTo>
                    <a:pt x="10603" y="13394"/>
                    <a:pt x="10424" y="13559"/>
                    <a:pt x="10215" y="13559"/>
                  </a:cubicBezTo>
                  <a:lnTo>
                    <a:pt x="941" y="13559"/>
                  </a:lnTo>
                  <a:cubicBezTo>
                    <a:pt x="718" y="13559"/>
                    <a:pt x="553" y="13394"/>
                    <a:pt x="553" y="13171"/>
                  </a:cubicBezTo>
                  <a:lnTo>
                    <a:pt x="553" y="12886"/>
                  </a:lnTo>
                  <a:close/>
                  <a:moveTo>
                    <a:pt x="5331" y="0"/>
                  </a:moveTo>
                  <a:cubicBezTo>
                    <a:pt x="4137" y="0"/>
                    <a:pt x="3121" y="836"/>
                    <a:pt x="2882" y="1986"/>
                  </a:cubicBezTo>
                  <a:cubicBezTo>
                    <a:pt x="2091" y="2045"/>
                    <a:pt x="1479" y="2702"/>
                    <a:pt x="1479" y="3509"/>
                  </a:cubicBezTo>
                  <a:cubicBezTo>
                    <a:pt x="1479" y="4345"/>
                    <a:pt x="2151" y="5018"/>
                    <a:pt x="2987" y="5018"/>
                  </a:cubicBezTo>
                  <a:lnTo>
                    <a:pt x="4451" y="5018"/>
                  </a:lnTo>
                  <a:lnTo>
                    <a:pt x="4451" y="5704"/>
                  </a:lnTo>
                  <a:lnTo>
                    <a:pt x="1897" y="5704"/>
                  </a:lnTo>
                  <a:cubicBezTo>
                    <a:pt x="1359" y="5704"/>
                    <a:pt x="927" y="6137"/>
                    <a:pt x="927" y="6674"/>
                  </a:cubicBezTo>
                  <a:lnTo>
                    <a:pt x="927" y="11931"/>
                  </a:lnTo>
                  <a:cubicBezTo>
                    <a:pt x="927" y="12080"/>
                    <a:pt x="971" y="12215"/>
                    <a:pt x="1031" y="12334"/>
                  </a:cubicBezTo>
                  <a:lnTo>
                    <a:pt x="270" y="12334"/>
                  </a:lnTo>
                  <a:cubicBezTo>
                    <a:pt x="120" y="12334"/>
                    <a:pt x="1" y="12454"/>
                    <a:pt x="1" y="12617"/>
                  </a:cubicBezTo>
                  <a:lnTo>
                    <a:pt x="1" y="13171"/>
                  </a:lnTo>
                  <a:cubicBezTo>
                    <a:pt x="1" y="13693"/>
                    <a:pt x="419" y="14111"/>
                    <a:pt x="941" y="14111"/>
                  </a:cubicBezTo>
                  <a:lnTo>
                    <a:pt x="10215" y="14111"/>
                  </a:lnTo>
                  <a:cubicBezTo>
                    <a:pt x="10737" y="14111"/>
                    <a:pt x="11155" y="13693"/>
                    <a:pt x="11155" y="13171"/>
                  </a:cubicBezTo>
                  <a:lnTo>
                    <a:pt x="11155" y="12617"/>
                  </a:lnTo>
                  <a:cubicBezTo>
                    <a:pt x="11155" y="12454"/>
                    <a:pt x="11035" y="12334"/>
                    <a:pt x="10872" y="12334"/>
                  </a:cubicBezTo>
                  <a:lnTo>
                    <a:pt x="10125" y="12334"/>
                  </a:lnTo>
                  <a:cubicBezTo>
                    <a:pt x="10185" y="12215"/>
                    <a:pt x="10215" y="12080"/>
                    <a:pt x="10215" y="11931"/>
                  </a:cubicBezTo>
                  <a:lnTo>
                    <a:pt x="10215" y="6674"/>
                  </a:lnTo>
                  <a:cubicBezTo>
                    <a:pt x="10215" y="6137"/>
                    <a:pt x="9781" y="5704"/>
                    <a:pt x="9259" y="5704"/>
                  </a:cubicBezTo>
                  <a:lnTo>
                    <a:pt x="6317" y="5704"/>
                  </a:lnTo>
                  <a:lnTo>
                    <a:pt x="6243" y="5645"/>
                  </a:lnTo>
                  <a:lnTo>
                    <a:pt x="6392" y="5510"/>
                  </a:lnTo>
                  <a:cubicBezTo>
                    <a:pt x="6436" y="5450"/>
                    <a:pt x="6466" y="5390"/>
                    <a:pt x="6466" y="5316"/>
                  </a:cubicBezTo>
                  <a:lnTo>
                    <a:pt x="6466" y="5018"/>
                  </a:lnTo>
                  <a:lnTo>
                    <a:pt x="7750" y="5018"/>
                  </a:lnTo>
                  <a:cubicBezTo>
                    <a:pt x="8795" y="5018"/>
                    <a:pt x="9677" y="4136"/>
                    <a:pt x="9677" y="3091"/>
                  </a:cubicBezTo>
                  <a:cubicBezTo>
                    <a:pt x="9677" y="2061"/>
                    <a:pt x="8795" y="1179"/>
                    <a:pt x="7750" y="1179"/>
                  </a:cubicBezTo>
                  <a:cubicBezTo>
                    <a:pt x="7661" y="1179"/>
                    <a:pt x="7557" y="1179"/>
                    <a:pt x="7467" y="1195"/>
                  </a:cubicBezTo>
                  <a:cubicBezTo>
                    <a:pt x="7019" y="463"/>
                    <a:pt x="6213" y="0"/>
                    <a:pt x="5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7200119" y="3946303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0"/>
                  </a:moveTo>
                  <a:cubicBezTo>
                    <a:pt x="255" y="0"/>
                    <a:pt x="209" y="11"/>
                    <a:pt x="165" y="36"/>
                  </a:cubicBezTo>
                  <a:cubicBezTo>
                    <a:pt x="46" y="112"/>
                    <a:pt x="0" y="261"/>
                    <a:pt x="46" y="380"/>
                  </a:cubicBezTo>
                  <a:cubicBezTo>
                    <a:pt x="86" y="475"/>
                    <a:pt x="189" y="546"/>
                    <a:pt x="297" y="546"/>
                  </a:cubicBezTo>
                  <a:cubicBezTo>
                    <a:pt x="308" y="546"/>
                    <a:pt x="318" y="545"/>
                    <a:pt x="329" y="544"/>
                  </a:cubicBezTo>
                  <a:cubicBezTo>
                    <a:pt x="434" y="544"/>
                    <a:pt x="538" y="454"/>
                    <a:pt x="568" y="335"/>
                  </a:cubicBezTo>
                  <a:cubicBezTo>
                    <a:pt x="615" y="159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199768" y="4022631"/>
              <a:ext cx="15731" cy="13778"/>
            </a:xfrm>
            <a:custGeom>
              <a:avLst/>
              <a:gdLst/>
              <a:ahLst/>
              <a:cxnLst/>
              <a:rect l="l" t="t" r="r" b="b"/>
              <a:pathLst>
                <a:path w="628" h="550" extrusionOk="0">
                  <a:moveTo>
                    <a:pt x="308" y="0"/>
                  </a:moveTo>
                  <a:cubicBezTo>
                    <a:pt x="275" y="0"/>
                    <a:pt x="241" y="7"/>
                    <a:pt x="209" y="21"/>
                  </a:cubicBezTo>
                  <a:cubicBezTo>
                    <a:pt x="74" y="81"/>
                    <a:pt x="0" y="245"/>
                    <a:pt x="60" y="380"/>
                  </a:cubicBezTo>
                  <a:cubicBezTo>
                    <a:pt x="105" y="482"/>
                    <a:pt x="211" y="550"/>
                    <a:pt x="319" y="550"/>
                  </a:cubicBezTo>
                  <a:cubicBezTo>
                    <a:pt x="353" y="550"/>
                    <a:pt x="386" y="543"/>
                    <a:pt x="418" y="529"/>
                  </a:cubicBezTo>
                  <a:cubicBezTo>
                    <a:pt x="568" y="469"/>
                    <a:pt x="627" y="304"/>
                    <a:pt x="568" y="171"/>
                  </a:cubicBezTo>
                  <a:cubicBezTo>
                    <a:pt x="522" y="68"/>
                    <a:pt x="416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5" y="1492979"/>
            <a:ext cx="533603" cy="529763"/>
          </a:xfrm>
          <a:prstGeom prst="rect">
            <a:avLst/>
          </a:prstGeom>
        </p:spPr>
      </p:pic>
      <p:sp>
        <p:nvSpPr>
          <p:cNvPr id="23" name="Google Shape;505;p35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A bahmni image that is integrated using message-oriented middleware.</a:t>
            </a:r>
            <a:endParaRPr dirty="0"/>
          </a:p>
        </p:txBody>
      </p:sp>
      <p:sp>
        <p:nvSpPr>
          <p:cNvPr id="18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855125" y="1482121"/>
            <a:ext cx="5006773" cy="1397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Conclusion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sz="1800"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0" y="0"/>
            <a:ext cx="3657935" cy="5047152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5337553" y="-507953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3"/>
          <p:cNvGrpSpPr/>
          <p:nvPr/>
        </p:nvGrpSpPr>
        <p:grpSpPr>
          <a:xfrm rot="5400000">
            <a:off x="8548773" y="372143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760494" y="581718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55125" y="3078387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In conclusion, our project's shift to Messaging-Oriented Middleware (MOM)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technology which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addresses synchronization challenges, ensuring real-time data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exchange with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enhanced security and error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handling.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This transformation is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strategic move towards a more responsive and interconnected healthcare-ERP landscape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3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115269" y="2425701"/>
            <a:ext cx="1233500" cy="1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37;p31"/>
          <p:cNvSpPr txBox="1">
            <a:spLocks/>
          </p:cNvSpPr>
          <p:nvPr/>
        </p:nvSpPr>
        <p:spPr>
          <a:xfrm>
            <a:off x="8536154" y="4625122"/>
            <a:ext cx="607846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References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362309" y="1112200"/>
            <a:ext cx="8061691" cy="3642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Bahmni</a:t>
            </a:r>
            <a:r>
              <a:rPr lang="en-US" dirty="0" smtClean="0"/>
              <a:t>. </a:t>
            </a:r>
            <a:r>
              <a:rPr lang="en-US" dirty="0"/>
              <a:t>Atom Feed Based Synchronization in Bahmni. Available at: .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bahmni.atlassian.net/wiki/spaces/BAH/pages/3506200/Atom+Feed+Based+Synchronization+in+Bahmni</a:t>
            </a:r>
            <a:endParaRPr lang="en-US" dirty="0" smtClean="0"/>
          </a:p>
          <a:p>
            <a:pPr marL="0" indent="0"/>
            <a:endParaRPr lang="en-US" dirty="0" smtClean="0"/>
          </a:p>
          <a:p>
            <a:r>
              <a:rPr lang="en-US" dirty="0"/>
              <a:t>Bahmni</a:t>
            </a:r>
            <a:r>
              <a:rPr lang="en-US" dirty="0" smtClean="0"/>
              <a:t>. </a:t>
            </a:r>
            <a:r>
              <a:rPr lang="en-US" dirty="0"/>
              <a:t>Bahmni Online Demo. Available at: .</a:t>
            </a: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bahmni.atlassian.net/wiki/spaces/BAH/pages/61997323/Bahmni+Online+Demo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/>
              <a:t>Google </a:t>
            </a:r>
            <a:r>
              <a:rPr lang="en-US" dirty="0" smtClean="0"/>
              <a:t>Docs. </a:t>
            </a:r>
            <a:r>
              <a:rPr lang="en-US" dirty="0"/>
              <a:t>Presentation. Available at: .</a:t>
            </a:r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www.bahmni.org/contact-us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/>
              <a:t>Google Docs. </a:t>
            </a:r>
            <a:r>
              <a:rPr lang="en-US" dirty="0" smtClean="0"/>
              <a:t> </a:t>
            </a:r>
            <a:r>
              <a:rPr lang="en-US" dirty="0"/>
              <a:t>Presentation. Available at: .</a:t>
            </a:r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docs.google.com/presentation/d/16Wud_m4Yzq6mm3IH2Q6H4jSHEtjNiU1WA2HVHnslPvQ/htmlpresent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 err="1" smtClean="0"/>
              <a:t>eRegister</a:t>
            </a:r>
            <a:r>
              <a:rPr lang="en-US" dirty="0" smtClean="0"/>
              <a:t>. </a:t>
            </a:r>
            <a:r>
              <a:rPr lang="en-US" dirty="0"/>
              <a:t>eRegister-092-Release-Notes. Available at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eregister.github.io/docs/ereg/eRegister-092-Release-Notes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ATOM FEED BASED INTEGRATION OF OPENMRS, OPENELIS, ODOO IN BAHMNI </a:t>
            </a:r>
          </a:p>
          <a:p>
            <a:r>
              <a:rPr lang="en-US" dirty="0"/>
              <a:t>(Presented by: </a:t>
            </a:r>
            <a:r>
              <a:rPr lang="en-US" dirty="0" err="1"/>
              <a:t>Sravanthi</a:t>
            </a:r>
            <a:r>
              <a:rPr lang="en-US" dirty="0"/>
              <a:t> and </a:t>
            </a:r>
            <a:r>
              <a:rPr lang="en-US" dirty="0" err="1"/>
              <a:t>Hemanth</a:t>
            </a:r>
            <a:r>
              <a:rPr lang="en-US" dirty="0"/>
              <a:t>) </a:t>
            </a:r>
            <a:r>
              <a:rPr lang="en-US" dirty="0" smtClean="0"/>
              <a:t> Available at:</a:t>
            </a:r>
          </a:p>
          <a:p>
            <a:pPr marL="0" indent="0"/>
            <a:r>
              <a:rPr lang="en-US" dirty="0" smtClean="0"/>
              <a:t>      </a:t>
            </a:r>
            <a:r>
              <a:rPr lang="en-US" u="sng" dirty="0" smtClean="0"/>
              <a:t>https</a:t>
            </a:r>
            <a:r>
              <a:rPr lang="en-US" u="sng" dirty="0"/>
              <a:t>://notes.openmrs.org/p/atom-feed-sync-jan-19-2016</a:t>
            </a:r>
          </a:p>
        </p:txBody>
      </p:sp>
      <p:sp>
        <p:nvSpPr>
          <p:cNvPr id="4" name="Google Shape;437;p31"/>
          <p:cNvSpPr txBox="1">
            <a:spLocks/>
          </p:cNvSpPr>
          <p:nvPr/>
        </p:nvSpPr>
        <p:spPr>
          <a:xfrm>
            <a:off x="8336604" y="4603854"/>
            <a:ext cx="526539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8"/>
          <p:cNvSpPr txBox="1">
            <a:spLocks noGrp="1"/>
          </p:cNvSpPr>
          <p:nvPr>
            <p:ph type="title"/>
          </p:nvPr>
        </p:nvSpPr>
        <p:spPr>
          <a:xfrm>
            <a:off x="2347950" y="539999"/>
            <a:ext cx="4448100" cy="1968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 You!</a:t>
            </a:r>
            <a:endParaRPr dirty="0"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1"/>
          </p:nvPr>
        </p:nvSpPr>
        <p:spPr>
          <a:xfrm>
            <a:off x="2347900" y="2725056"/>
            <a:ext cx="41238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3"/>
              </a:rPr>
              <a:t>moeketsintaole@gmail.com</a:t>
            </a:r>
            <a:r>
              <a:rPr lang="en-US" dirty="0" smtClean="0"/>
              <a:t>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+266 57742381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+266 58839504</a:t>
            </a:r>
            <a:endParaRPr dirty="0"/>
          </a:p>
        </p:txBody>
      </p:sp>
      <p:pic>
        <p:nvPicPr>
          <p:cNvPr id="786" name="Google Shape;786;p48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7197275" y="344250"/>
            <a:ext cx="1233500" cy="1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8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219077" y="4075870"/>
            <a:ext cx="2128823" cy="213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8"/>
          <p:cNvSpPr txBox="1"/>
          <p:nvPr/>
        </p:nvSpPr>
        <p:spPr>
          <a:xfrm>
            <a:off x="2347900" y="4185349"/>
            <a:ext cx="4448100" cy="345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Thank you for your </a:t>
            </a:r>
            <a:r>
              <a:rPr lang="en-US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attention </a:t>
            </a:r>
            <a:endParaRPr sz="1000"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789" name="Google Shape;789;p48"/>
          <p:cNvGrpSpPr/>
          <p:nvPr/>
        </p:nvGrpSpPr>
        <p:grpSpPr>
          <a:xfrm>
            <a:off x="6548500" y="2725056"/>
            <a:ext cx="247500" cy="1197900"/>
            <a:chOff x="6548455" y="1773875"/>
            <a:chExt cx="247500" cy="1197900"/>
          </a:xfrm>
        </p:grpSpPr>
        <p:sp>
          <p:nvSpPr>
            <p:cNvPr id="790" name="Google Shape;790;p48"/>
            <p:cNvSpPr/>
            <p:nvPr/>
          </p:nvSpPr>
          <p:spPr>
            <a:xfrm>
              <a:off x="6548455" y="1773875"/>
              <a:ext cx="247500" cy="1197900"/>
            </a:xfrm>
            <a:prstGeom prst="rect">
              <a:avLst/>
            </a:prstGeom>
            <a:solidFill>
              <a:srgbClr val="FFFFFF">
                <a:alpha val="41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6548455" y="2326700"/>
              <a:ext cx="247500" cy="4365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92" name="Google Shape;792;p48"/>
          <p:cNvGrpSpPr/>
          <p:nvPr/>
        </p:nvGrpSpPr>
        <p:grpSpPr>
          <a:xfrm rot="-5400000">
            <a:off x="-93023" y="1547225"/>
            <a:ext cx="352108" cy="1260383"/>
            <a:chOff x="8254727" y="-90700"/>
            <a:chExt cx="352108" cy="1260383"/>
          </a:xfrm>
        </p:grpSpPr>
        <p:sp>
          <p:nvSpPr>
            <p:cNvPr id="793" name="Google Shape;793;p4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437;p31"/>
          <p:cNvSpPr txBox="1">
            <a:spLocks/>
          </p:cNvSpPr>
          <p:nvPr/>
        </p:nvSpPr>
        <p:spPr>
          <a:xfrm>
            <a:off x="8430775" y="4670691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22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855125" y="1439903"/>
            <a:ext cx="4383600" cy="1558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0" y="0"/>
            <a:ext cx="3473825" cy="51435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87;p34"/>
          <p:cNvSpPr txBox="1">
            <a:spLocks/>
          </p:cNvSpPr>
          <p:nvPr/>
        </p:nvSpPr>
        <p:spPr>
          <a:xfrm>
            <a:off x="3855125" y="3346248"/>
            <a:ext cx="4877148" cy="13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Google Shape;487;p34"/>
          <p:cNvSpPr txBox="1">
            <a:spLocks/>
          </p:cNvSpPr>
          <p:nvPr/>
        </p:nvSpPr>
        <p:spPr>
          <a:xfrm>
            <a:off x="3855125" y="3263866"/>
            <a:ext cx="4877148" cy="13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25000"/>
                  </a:schemeClr>
                </a:solidFill>
              </a:rPr>
              <a:t>P</a:t>
            </a:r>
            <a:r>
              <a:rPr lang="en-US" sz="1400" b="0" dirty="0" smtClean="0">
                <a:solidFill>
                  <a:schemeClr val="bg1">
                    <a:lumMod val="25000"/>
                  </a:schemeClr>
                </a:solidFill>
              </a:rPr>
              <a:t>roject </a:t>
            </a:r>
            <a:r>
              <a:rPr lang="en-US" sz="1400" b="0" dirty="0">
                <a:solidFill>
                  <a:schemeClr val="bg1">
                    <a:lumMod val="25000"/>
                  </a:schemeClr>
                </a:solidFill>
              </a:rPr>
              <a:t>aims to revolutionize the data synchronization process between Bahmni ERM and Odoo by transitioning from the current Atom-feed-based Change Data Capture (CDC) approach to a more robust Messaging-Oriented Middleware (MOM) solution</a:t>
            </a:r>
            <a:endParaRPr lang="en-US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732273" y="4645519"/>
            <a:ext cx="305388" cy="43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934081" y="2667988"/>
            <a:ext cx="5096825" cy="1458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934081" y="1381102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679071" y="-90692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376001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75422" cy="5143500"/>
          </a:xfrm>
          <a:prstGeom prst="rect">
            <a:avLst/>
          </a:prstGeom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725518" y="4633305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572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3" y="1155940"/>
            <a:ext cx="8195095" cy="3726611"/>
          </a:xfrm>
          <a:prstGeom prst="rect">
            <a:avLst/>
          </a:prstGeom>
        </p:spPr>
      </p:pic>
      <p:sp>
        <p:nvSpPr>
          <p:cNvPr id="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707365" y="459754"/>
            <a:ext cx="7815533" cy="696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Bahmni – HIS Focuses on all aspects of patient care</a:t>
            </a:r>
            <a:endParaRPr sz="24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59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645870" y="1516221"/>
            <a:ext cx="3115800" cy="1768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Bahmni combines three open source products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OpenMRS Distribution: For electronic medical recording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OpenERP: For Hospital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OpenELIS</a:t>
            </a:r>
            <a:r>
              <a:rPr lang="en-US" sz="1400" dirty="0" smtClean="0"/>
              <a:t>: Lab information management system</a:t>
            </a:r>
            <a:endParaRPr sz="1400" dirty="0"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584049" y="1530707"/>
            <a:ext cx="3495362" cy="175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Bahmni is an open source and free to use Hospital Information system (HIS)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One of the 23 projects recognized as digital public goods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 Implemented in more than 500 hospitals across 50 courtiers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Lesotho implementation in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400"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382219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Components</a:t>
            </a:r>
            <a:endParaRPr sz="2000" dirty="0"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12151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Open source HIS</a:t>
            </a:r>
            <a:endParaRPr sz="2000" dirty="0"/>
          </a:p>
        </p:txBody>
      </p:sp>
      <p:pic>
        <p:nvPicPr>
          <p:cNvPr id="12" name="Picture 4" descr="Bahmni™ Open Source EMR | Though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00" y="468060"/>
            <a:ext cx="3177011" cy="5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8" t="13811" r="37736" b="67908"/>
          <a:stretch/>
        </p:blipFill>
        <p:spPr>
          <a:xfrm>
            <a:off x="3243217" y="4201059"/>
            <a:ext cx="1224952" cy="737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3" t="16990" r="21887" b="65921"/>
          <a:stretch/>
        </p:blipFill>
        <p:spPr>
          <a:xfrm>
            <a:off x="277580" y="4218314"/>
            <a:ext cx="1431985" cy="741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5" t="16195" r="2830" b="65921"/>
          <a:stretch/>
        </p:blipFill>
        <p:spPr>
          <a:xfrm>
            <a:off x="1483427" y="4183810"/>
            <a:ext cx="1759790" cy="7763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18498" r="39512" b="67184"/>
          <a:stretch/>
        </p:blipFill>
        <p:spPr>
          <a:xfrm>
            <a:off x="3631722" y="4209688"/>
            <a:ext cx="1371286" cy="7287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16195" r="81699" b="67114"/>
          <a:stretch/>
        </p:blipFill>
        <p:spPr>
          <a:xfrm>
            <a:off x="5003007" y="4213847"/>
            <a:ext cx="1525352" cy="7246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14606" r="59401" b="68306"/>
          <a:stretch/>
        </p:blipFill>
        <p:spPr>
          <a:xfrm>
            <a:off x="6479790" y="4209688"/>
            <a:ext cx="1190128" cy="7504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2" r="76171" b="67552"/>
          <a:stretch/>
        </p:blipFill>
        <p:spPr>
          <a:xfrm>
            <a:off x="7669918" y="4218313"/>
            <a:ext cx="1284302" cy="741873"/>
          </a:xfrm>
          <a:prstGeom prst="rect">
            <a:avLst/>
          </a:prstGeom>
        </p:spPr>
      </p:pic>
      <p:sp>
        <p:nvSpPr>
          <p:cNvPr id="26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2490905" y="357388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Feature List</a:t>
            </a:r>
            <a:endParaRPr sz="2000" dirty="0"/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707352" y="4373922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Integration and Interoperability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552091" y="1260447"/>
            <a:ext cx="8061691" cy="361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How does Bahmni provide integration and synchronization between Odoo and OpenMRS?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     Atom-Feeds over HTTP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Atom Feed is an implementation of the ATOM protocol in Java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XML-based  metadata and data syndication format</a:t>
            </a:r>
            <a:endParaRPr lang="en-US" u="sng" dirty="0"/>
          </a:p>
          <a:p>
            <a:pPr>
              <a:buFont typeface="Barlow Medium"/>
              <a:buChar char="●"/>
            </a:pPr>
            <a:r>
              <a:rPr lang="en-US" u="sng" dirty="0" smtClean="0"/>
              <a:t>Atom represents events as time –ordered  series of events called feeds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Designed for RESTful systems to communicate over HTTP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     Atom Feeds design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Only point of synchronization is the database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Actors: Server/consumer/server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Event published as pages consuming based on polling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Entries stored indefinitely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New users can easily start polling feed  including achieves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Consumption done in batch jobs</a:t>
            </a:r>
          </a:p>
          <a:p>
            <a:pPr marL="152400" indent="0">
              <a:lnSpc>
                <a:spcPct val="115000"/>
              </a:lnSpc>
            </a:pPr>
            <a:r>
              <a:rPr lang="en-US" b="1" dirty="0" smtClean="0"/>
              <a:t>	Example:</a:t>
            </a:r>
            <a:r>
              <a:rPr lang="en-US" dirty="0"/>
              <a:t> If </a:t>
            </a:r>
            <a:r>
              <a:rPr lang="en-US" dirty="0" smtClean="0"/>
              <a:t>a Doctor </a:t>
            </a:r>
            <a:r>
              <a:rPr lang="en-US" dirty="0"/>
              <a:t>orders a Lab </a:t>
            </a:r>
            <a:r>
              <a:rPr lang="en-US" dirty="0" smtClean="0"/>
              <a:t> </a:t>
            </a:r>
            <a:r>
              <a:rPr lang="en-US" dirty="0"/>
              <a:t>(gets published by OpenMRS as publisher), then </a:t>
            </a:r>
            <a:r>
              <a:rPr lang="en-US" dirty="0" smtClean="0"/>
              <a:t>consumers 	(</a:t>
            </a:r>
            <a:r>
              <a:rPr lang="en-US" dirty="0" err="1" smtClean="0"/>
              <a:t>OpenELIS</a:t>
            </a:r>
            <a:r>
              <a:rPr lang="en-US" dirty="0" smtClean="0"/>
              <a:t>/</a:t>
            </a:r>
            <a:r>
              <a:rPr lang="en-US" dirty="0" err="1" smtClean="0"/>
              <a:t>OpenERM</a:t>
            </a:r>
            <a:r>
              <a:rPr lang="en-US" dirty="0" smtClean="0"/>
              <a:t>)  will </a:t>
            </a:r>
            <a:r>
              <a:rPr lang="en-US" dirty="0"/>
              <a:t>r</a:t>
            </a:r>
            <a:r>
              <a:rPr lang="en-US" dirty="0" smtClean="0"/>
              <a:t>eceive </a:t>
            </a:r>
            <a:r>
              <a:rPr lang="en-US" dirty="0"/>
              <a:t>all events, and </a:t>
            </a:r>
            <a:r>
              <a:rPr lang="en-US" dirty="0" smtClean="0"/>
              <a:t>decides </a:t>
            </a:r>
            <a:r>
              <a:rPr lang="en-US" dirty="0"/>
              <a:t>which events it wants to consume.</a:t>
            </a:r>
            <a:endParaRPr lang="en-US" b="1" dirty="0" smtClean="0"/>
          </a:p>
          <a:p>
            <a:pPr marL="3238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3238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u="sng" dirty="0" smtClean="0"/>
          </a:p>
        </p:txBody>
      </p:sp>
      <p:sp>
        <p:nvSpPr>
          <p:cNvPr id="4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4" y="2656287"/>
            <a:ext cx="4650762" cy="2275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Problem, Solution And Scope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1249619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345787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5" r="-749"/>
          <a:stretch/>
        </p:blipFill>
        <p:spPr>
          <a:xfrm>
            <a:off x="0" y="1"/>
            <a:ext cx="3910518" cy="5083070"/>
          </a:xfrm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062208" y="2930751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Reliability 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062209" y="1505610"/>
            <a:ext cx="3115800" cy="567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Atom feed method does not cater for real time syncronization </a:t>
            </a:r>
            <a:endParaRPr dirty="0"/>
          </a:p>
        </p:txBody>
      </p:sp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1062208" y="2290048"/>
            <a:ext cx="3115800" cy="629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Atom feed  does not have any error handling, no acknowledgement of whether data was received or not and does no correction</a:t>
            </a:r>
            <a:endParaRPr dirty="0"/>
          </a:p>
        </p:txBody>
      </p:sp>
      <p:sp>
        <p:nvSpPr>
          <p:cNvPr id="530" name="Google Shape;530;p36"/>
          <p:cNvSpPr txBox="1">
            <a:spLocks noGrp="1"/>
          </p:cNvSpPr>
          <p:nvPr>
            <p:ph type="subTitle" idx="3"/>
          </p:nvPr>
        </p:nvSpPr>
        <p:spPr>
          <a:xfrm>
            <a:off x="1062208" y="3266337"/>
            <a:ext cx="3115800" cy="664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Not all Data requests are </a:t>
            </a:r>
            <a:r>
              <a:rPr lang="en-US" dirty="0" smtClean="0"/>
              <a:t>successfully reach destination.</a:t>
            </a:r>
            <a:endParaRPr dirty="0"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062208" y="950835"/>
            <a:ext cx="4944145" cy="63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Lack of real-time Data </a:t>
            </a:r>
            <a:r>
              <a:rPr lang="en-US" dirty="0" smtClean="0"/>
              <a:t>Synchronization </a:t>
            </a:r>
            <a:endParaRPr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1062208" y="1929822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Poor Error Handling</a:t>
            </a:r>
            <a:endParaRPr dirty="0"/>
          </a:p>
        </p:txBody>
      </p:sp>
      <p:sp>
        <p:nvSpPr>
          <p:cNvPr id="9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062208" y="3741292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Security</a:t>
            </a:r>
            <a:endParaRPr dirty="0"/>
          </a:p>
        </p:txBody>
      </p:sp>
      <p:sp>
        <p:nvSpPr>
          <p:cNvPr id="10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1062208" y="4095153"/>
            <a:ext cx="3115800" cy="629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Poor data security policies when exchanging information</a:t>
            </a:r>
            <a:endParaRPr dirty="0"/>
          </a:p>
        </p:txBody>
      </p:sp>
      <p:sp>
        <p:nvSpPr>
          <p:cNvPr id="11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4069</TotalTime>
  <Words>1023</Words>
  <Application>Microsoft Office PowerPoint</Application>
  <PresentationFormat>On-screen Show (16:9)</PresentationFormat>
  <Paragraphs>219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Raleway</vt:lpstr>
      <vt:lpstr>Space Grotesk</vt:lpstr>
      <vt:lpstr>Wingdings</vt:lpstr>
      <vt:lpstr>Arial</vt:lpstr>
      <vt:lpstr>Nunito Light</vt:lpstr>
      <vt:lpstr>Barlow</vt:lpstr>
      <vt:lpstr>Barlow Medium</vt:lpstr>
      <vt:lpstr>Open Sans</vt:lpstr>
      <vt:lpstr>Anaheim</vt:lpstr>
      <vt:lpstr> Website Migration Project Proposal by Slidesgo</vt:lpstr>
      <vt:lpstr>Improving Integration between Bahmni EMR and Odoo Using Messaging-Oriented Middleware</vt:lpstr>
      <vt:lpstr>Table of contents</vt:lpstr>
      <vt:lpstr>Overview</vt:lpstr>
      <vt:lpstr>Background</vt:lpstr>
      <vt:lpstr>PowerPoint Presentation</vt:lpstr>
      <vt:lpstr>PowerPoint Presentation</vt:lpstr>
      <vt:lpstr>Integration and Interoperability</vt:lpstr>
      <vt:lpstr>Problem, Solution And Scope</vt:lpstr>
      <vt:lpstr>Problem</vt:lpstr>
      <vt:lpstr>Solution</vt:lpstr>
      <vt:lpstr>Scope Statement</vt:lpstr>
      <vt:lpstr>Objectives</vt:lpstr>
      <vt:lpstr>Requirements And Constraints</vt:lpstr>
      <vt:lpstr>Use Case Diagram</vt:lpstr>
      <vt:lpstr>Conceptual System design</vt:lpstr>
      <vt:lpstr>Methodology</vt:lpstr>
      <vt:lpstr>Iterative Incremental development (IID) Model</vt:lpstr>
      <vt:lpstr>Deliverables and Time Frame</vt:lpstr>
      <vt:lpstr>Project activities</vt:lpstr>
      <vt:lpstr>Project roadmap</vt:lpstr>
      <vt:lpstr>Project Deliverables</vt:lpstr>
      <vt:lpstr>Conclusion  </vt:lpstr>
      <vt:lpstr>References</vt:lpstr>
      <vt:lpstr>Thanks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Integration between Bahmni ERM and Odoo using Messaging-Oriented Middleware</dc:title>
  <cp:lastModifiedBy>user</cp:lastModifiedBy>
  <cp:revision>127</cp:revision>
  <dcterms:modified xsi:type="dcterms:W3CDTF">2023-11-22T09:16:41Z</dcterms:modified>
</cp:coreProperties>
</file>